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58" r:id="rId4"/>
    <p:sldId id="259" r:id="rId5"/>
    <p:sldId id="261" r:id="rId6"/>
    <p:sldId id="267" r:id="rId7"/>
    <p:sldId id="269" r:id="rId8"/>
    <p:sldId id="270" r:id="rId9"/>
    <p:sldId id="284" r:id="rId10"/>
    <p:sldId id="271" r:id="rId11"/>
    <p:sldId id="281" r:id="rId12"/>
    <p:sldId id="282" r:id="rId13"/>
    <p:sldId id="262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0" r:id="rId22"/>
    <p:sldId id="285" r:id="rId23"/>
    <p:sldId id="263" r:id="rId24"/>
    <p:sldId id="264" r:id="rId25"/>
    <p:sldId id="266" r:id="rId26"/>
  </p:sldIdLst>
  <p:sldSz cx="12192000" cy="6858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Noah Bold" pitchFamily="2" charset="0"/>
      <p:bold r:id="rId33"/>
      <p:italic r:id="rId34"/>
      <p:boldItalic r:id="rId35"/>
    </p:embeddedFont>
    <p:embeddedFont>
      <p:font typeface="Noah ExtraBold" pitchFamily="2" charset="0"/>
      <p:bold r:id="rId36"/>
      <p:italic r:id="rId37"/>
      <p:boldItalic r:id="rId38"/>
    </p:embeddedFont>
    <p:embeddedFont>
      <p:font typeface="Noah Medium" pitchFamily="2" charset="0"/>
      <p:regular r:id="rId39"/>
      <p:italic r:id="rId40"/>
    </p:embeddedFont>
    <p:embeddedFont>
      <p:font typeface="Noah regular" pitchFamily="2" charset="0"/>
      <p:regular r:id="rId41"/>
      <p:bold r:id="rId42"/>
      <p:italic r:id="rId43"/>
      <p:boldItalic r:id="rId4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2F47"/>
    <a:srgbClr val="2228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D4DA1B-597F-452A-AA94-A15C504686AD}" v="1" dt="2021-11-09T18:56:03.6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178" autoAdjust="0"/>
    <p:restoredTop sz="86393" autoAdjust="0"/>
  </p:normalViewPr>
  <p:slideViewPr>
    <p:cSldViewPr snapToGrid="0">
      <p:cViewPr varScale="1">
        <p:scale>
          <a:sx n="100" d="100"/>
          <a:sy n="100" d="100"/>
        </p:scale>
        <p:origin x="184" y="528"/>
      </p:cViewPr>
      <p:guideLst/>
    </p:cSldViewPr>
  </p:slideViewPr>
  <p:outlineViewPr>
    <p:cViewPr>
      <p:scale>
        <a:sx n="33" d="100"/>
        <a:sy n="33" d="100"/>
      </p:scale>
      <p:origin x="0" y="-165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36086418-5B34-4B90-B89E-29D01E0454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12FC78A-78BA-443D-8F38-928B866A3D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316F94-CCDA-40EA-8453-2BBD3EFD9EDA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99D2A67-5AE1-4CFC-85B0-F985228A5DA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9E07482-5C0B-4EA0-A722-24737E5A92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39F00F-D88D-4726-AF7D-12B9E7561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2691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gif>
</file>

<file path=ppt/media/image16.gif>
</file>

<file path=ppt/media/image17.gif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69A9A-39B9-4077-8997-8B045FABEABD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C00DA-BCFA-41BD-BCFF-B13F93CA92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5140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Здравствуйте!</a:t>
            </a:r>
            <a:r>
              <a:rPr lang="ru-RU" baseline="0" dirty="0"/>
              <a:t> Меня зовут Анатолий Раев, я ученик 8-Е класса Образовательного центра «Протон»</a:t>
            </a:r>
          </a:p>
          <a:p>
            <a:r>
              <a:rPr lang="ru-RU" baseline="0" dirty="0"/>
              <a:t>Сегодня я представлю вам свой проект «Касса на </a:t>
            </a:r>
            <a:r>
              <a:rPr lang="ru-RU" baseline="0" dirty="0" err="1"/>
              <a:t>Q</a:t>
            </a:r>
            <a:r>
              <a:rPr lang="en-US" baseline="0" dirty="0"/>
              <a:t>t</a:t>
            </a:r>
            <a:r>
              <a:rPr lang="ru-RU" baseline="0" dirty="0"/>
              <a:t>»</a:t>
            </a:r>
            <a:r>
              <a:rPr lang="en-US" baseline="0" dirty="0"/>
              <a:t>, </a:t>
            </a:r>
            <a:r>
              <a:rPr lang="en-US" baseline="0" dirty="0" err="1"/>
              <a:t>и</a:t>
            </a:r>
            <a:r>
              <a:rPr lang="ru-RU" baseline="0" dirty="0"/>
              <a:t>так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84605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</a:t>
            </a:r>
            <a:r>
              <a:rPr lang="ru-RU" baseline="0" dirty="0"/>
              <a:t> каждом плагине имеется </a:t>
            </a:r>
            <a:r>
              <a:rPr lang="ru-RU" baseline="0" dirty="0" err="1"/>
              <a:t>всего-лишь</a:t>
            </a:r>
            <a:r>
              <a:rPr lang="ru-RU" baseline="0" dirty="0"/>
              <a:t> один файл – </a:t>
            </a:r>
            <a:r>
              <a:rPr lang="ru-RU" baseline="0" dirty="0" err="1"/>
              <a:t>r</a:t>
            </a:r>
            <a:r>
              <a:rPr lang="en-US" baseline="0" dirty="0" err="1"/>
              <a:t>un.py</a:t>
            </a:r>
            <a:r>
              <a:rPr lang="ru-RU" baseline="0" dirty="0"/>
              <a:t>. Он содержит всю логику и для упрощение работы программиста является единственной обязательной частью плагина. Также плагины имеют в себе файл описания плагина – он потребуется в будущем, ведь в данном проекте планируется внедрение магазина приложения, с встроенными транзакциями и прочими приятным функционалом.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354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Давайте рассмотрим на</a:t>
            </a:r>
            <a:r>
              <a:rPr lang="ru-RU" baseline="0" dirty="0"/>
              <a:t> что способна система плагинов. К примеру, вот плагин экспорта чеков в </a:t>
            </a:r>
            <a:r>
              <a:rPr lang="ru-RU" baseline="0" dirty="0" err="1"/>
              <a:t>C</a:t>
            </a:r>
            <a:r>
              <a:rPr lang="en-US" baseline="0" dirty="0"/>
              <a:t>SV</a:t>
            </a:r>
            <a:r>
              <a:rPr lang="ru-RU" baseline="0" dirty="0"/>
              <a:t>. Как вы видите, его очень удобно использовать, но реализован он буквально в тридцать строк кода.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404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А вот плагин настроек.</a:t>
            </a:r>
            <a:r>
              <a:rPr lang="ru-RU" baseline="0" dirty="0"/>
              <a:t> На деле, он создан больше для демонстрации возможностей встроенных настроек и плагин-системы. Данный плагин позволяет менять файл базы данных и включать округление копеек в чеке.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0015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Разработка</a:t>
            </a:r>
            <a:r>
              <a:rPr lang="ru-RU" baseline="0" dirty="0"/>
              <a:t> проекта до минимально жизнеспособного продукта продолжалось две недели.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8895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Главными</a:t>
            </a:r>
            <a:r>
              <a:rPr lang="ru-RU" baseline="0" dirty="0"/>
              <a:t> задачами являются полная модульность, удобная работа с чеком и товарами.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32989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</a:t>
            </a:r>
            <a:r>
              <a:rPr lang="ru-RU" baseline="0" dirty="0"/>
              <a:t> удобства каждая задача была разделена на несколько более простых. Ознакомится со всеми задачами более подробно можно в описании проекта.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82491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 сожалению,</a:t>
            </a:r>
            <a:r>
              <a:rPr lang="ru-RU" baseline="0" dirty="0"/>
              <a:t> решить такую задачу, как написать целое приложение, почти невозможно без побочных задач.</a:t>
            </a:r>
            <a:br>
              <a:rPr lang="ru-RU" baseline="0" dirty="0"/>
            </a:br>
            <a:r>
              <a:rPr lang="ru-RU" baseline="0" dirty="0"/>
              <a:t>К примеру, вообще не ожидалось, что будет требоваться система модулей, и будет хватать одной только системы плагинов.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92478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А теперь давайте</a:t>
            </a:r>
            <a:r>
              <a:rPr lang="ru-RU" baseline="0" dirty="0"/>
              <a:t> посмотрим на процесс разработки.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9827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Вот так выглядел</a:t>
            </a:r>
            <a:r>
              <a:rPr lang="ru-RU" baseline="0" dirty="0"/>
              <a:t> экран продажи </a:t>
            </a:r>
            <a:r>
              <a:rPr lang="en-US" baseline="0" dirty="0" err="1"/>
              <a:t>н</a:t>
            </a:r>
            <a:r>
              <a:rPr lang="ru-RU" baseline="0" dirty="0" err="1"/>
              <a:t>арисованный</a:t>
            </a:r>
            <a:r>
              <a:rPr lang="ru-RU" baseline="0" dirty="0"/>
              <a:t> в фотошоп, и мы можем видеть, как он двигался в сторону экрана реального приложения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5459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Далее была</a:t>
            </a:r>
            <a:r>
              <a:rPr lang="ru-RU" baseline="0" dirty="0"/>
              <a:t> реализована логика работы приложения. Самая трудная часть – это заставить все данные быть реактивными. Данную вещь реализовать было достаточно сложно, ведь не был выбран </a:t>
            </a:r>
            <a:r>
              <a:rPr lang="ru-RU" baseline="0" dirty="0" err="1"/>
              <a:t>M</a:t>
            </a:r>
            <a:r>
              <a:rPr lang="en-US" baseline="0" dirty="0" err="1"/>
              <a:t>odel</a:t>
            </a:r>
            <a:r>
              <a:rPr lang="en-US" baseline="0" dirty="0"/>
              <a:t>/View </a:t>
            </a:r>
            <a:r>
              <a:rPr lang="en-US" baseline="0" dirty="0" err="1"/>
              <a:t>п</a:t>
            </a:r>
            <a:r>
              <a:rPr lang="ru-RU" baseline="0" dirty="0" err="1"/>
              <a:t>одход</a:t>
            </a:r>
            <a:r>
              <a:rPr lang="ru-RU" baseline="0" dirty="0"/>
              <a:t>, предлагаемый в </a:t>
            </a:r>
            <a:r>
              <a:rPr lang="ru-RU" baseline="0" dirty="0" err="1"/>
              <a:t>Q</a:t>
            </a:r>
            <a:r>
              <a:rPr lang="en-US" baseline="0" dirty="0"/>
              <a:t>t</a:t>
            </a:r>
            <a:r>
              <a:rPr lang="ru-RU" baseline="0" dirty="0"/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0939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М</a:t>
            </a:r>
            <a:r>
              <a:rPr lang="ru-RU" dirty="0"/>
              <a:t>ой</a:t>
            </a:r>
            <a:r>
              <a:rPr lang="ru-RU" baseline="0" dirty="0"/>
              <a:t> проект решает проблему того, что ещё не было разработано такого кассового приложения, которое можно было бы дорабатывать под нужды определенного </a:t>
            </a:r>
            <a:r>
              <a:rPr lang="ru-RU" baseline="0" dirty="0" err="1"/>
              <a:t>магазна</a:t>
            </a:r>
            <a:r>
              <a:rPr lang="ru-RU" baseline="0" dirty="0"/>
              <a:t>, которое было удобно в работе как для кассира, так и для администратора и которое соответствовало всем законам Российской Федерации.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73275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А вот так выглядел экран редактирования</a:t>
            </a:r>
            <a:r>
              <a:rPr lang="ru-RU" baseline="0" dirty="0"/>
              <a:t> товаров. Имея пример дизайна приложения, экран был сразу нарисован в </a:t>
            </a:r>
            <a:r>
              <a:rPr lang="en-US" baseline="0" dirty="0"/>
              <a:t>Qt Designer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0050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3387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А</a:t>
            </a:r>
            <a:r>
              <a:rPr lang="ru-RU" baseline="0" dirty="0"/>
              <a:t> теперь, давайте посмотрим на данное приложение в действии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60159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любом</a:t>
            </a:r>
            <a:r>
              <a:rPr lang="ru-RU" baseline="0" dirty="0"/>
              <a:t> приложении можно двигаться в две стороны – в сторону развития функционала и в сторону увеличения производительности и скорости быстродействия. В данном приложении планируется реализовать аналитику, расширенное управление запасами и поддержку торгового оборудования «из коробки»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0699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начала, давайте изучим</a:t>
            </a:r>
            <a:r>
              <a:rPr lang="ru-RU" baseline="0" dirty="0"/>
              <a:t> конкурентов. После проведенного анализа рынка было выявлено множество недостатков у существующих решений. В качестве своих главных конкурентов были выбраны </a:t>
            </a:r>
            <a:r>
              <a:rPr lang="ru-RU" baseline="0" dirty="0" err="1"/>
              <a:t>МойСклад</a:t>
            </a:r>
            <a:r>
              <a:rPr lang="ru-RU" baseline="0" dirty="0"/>
              <a:t> Касса и АТОЛ </a:t>
            </a:r>
            <a:r>
              <a:rPr lang="ru-RU" baseline="0" dirty="0" err="1"/>
              <a:t>F</a:t>
            </a:r>
            <a:r>
              <a:rPr lang="en-US" baseline="0" dirty="0" err="1"/>
              <a:t>rontol</a:t>
            </a:r>
            <a:r>
              <a:rPr lang="en-US" baseline="0" dirty="0"/>
              <a:t> 6 – </a:t>
            </a:r>
            <a:r>
              <a:rPr lang="ru-RU" baseline="0" dirty="0"/>
              <a:t>это наиболее часто используемые приложения в малом и среднем бизнесе. Как мы видим из таблицы, моим главным конкурентом является АТОЛ </a:t>
            </a:r>
            <a:r>
              <a:rPr lang="en-US" baseline="0" dirty="0" err="1"/>
              <a:t>Frontol</a:t>
            </a:r>
            <a:r>
              <a:rPr lang="en-US" baseline="0" dirty="0"/>
              <a:t> 6. </a:t>
            </a:r>
            <a:r>
              <a:rPr lang="ru-RU" baseline="0" dirty="0"/>
              <a:t>К сожалению, данное решение было бы идеальным, если не интерфейс, заточенный только под устройства с сенсорным экраном. Решение от компании </a:t>
            </a:r>
            <a:r>
              <a:rPr lang="ru-RU" baseline="0" dirty="0" err="1"/>
              <a:t>МойСклад</a:t>
            </a:r>
            <a:r>
              <a:rPr lang="ru-RU" baseline="0" dirty="0"/>
              <a:t> имеет массу недостатков, к примеру, оно </a:t>
            </a:r>
            <a:r>
              <a:rPr lang="ru-RU" baseline="0" dirty="0" err="1"/>
              <a:t>заточенно</a:t>
            </a:r>
            <a:r>
              <a:rPr lang="ru-RU" baseline="0" dirty="0"/>
              <a:t> только под складскую систему </a:t>
            </a:r>
            <a:r>
              <a:rPr lang="ru-RU" baseline="0" dirty="0" err="1"/>
              <a:t>МойСклад</a:t>
            </a:r>
            <a:r>
              <a:rPr lang="ru-RU" baseline="0" dirty="0"/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09842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Учитывая найденные</a:t>
            </a:r>
            <a:r>
              <a:rPr lang="ru-RU" baseline="0" dirty="0"/>
              <a:t> недостатки конкурентов, были выделены главные цели данного решения – модульность, открытость и удобные инструменты для сторонних разработчиков.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2537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реализации модульности</a:t>
            </a:r>
            <a:r>
              <a:rPr lang="ru-RU" baseline="0" dirty="0"/>
              <a:t> был выбран такой подход: в каждый файл как можно меньше кода. Именно для этого в приложении существуют две системы – система модулей и система плагинов. Давайте рассмотрим их подробнее.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6508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Модуль</a:t>
            </a:r>
            <a:r>
              <a:rPr lang="ru-RU" baseline="0" dirty="0"/>
              <a:t> – это большая часть приложения. К примеру, существует модуль товаров, чека, и системы плагинов.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309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Каждый</a:t>
            </a:r>
            <a:r>
              <a:rPr lang="ru-RU" baseline="0" dirty="0"/>
              <a:t> модуль разделен на </a:t>
            </a:r>
            <a:r>
              <a:rPr lang="ru-RU" baseline="0" dirty="0" err="1"/>
              <a:t>фронтенд</a:t>
            </a:r>
            <a:r>
              <a:rPr lang="ru-RU" baseline="0" dirty="0"/>
              <a:t> и на </a:t>
            </a:r>
            <a:r>
              <a:rPr lang="ru-RU" baseline="0" dirty="0" err="1"/>
              <a:t>бекенд</a:t>
            </a:r>
            <a:r>
              <a:rPr lang="ru-RU" baseline="0" dirty="0"/>
              <a:t>. При желании разработчик имеет право ввести свои дополнительные деления.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6369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Также была реализована система плагинов. Плагин</a:t>
            </a:r>
            <a:r>
              <a:rPr lang="ru-RU" baseline="0" dirty="0"/>
              <a:t> – это маленькое дополнение, позволяющее использовать программные интерфейсы, реализованные модулями. С помощью плагинов можно добавить какую либо функцию, интегрировать какое-либо оборудование, и на деле сделать все что угодно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74355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А теперь давай</a:t>
            </a:r>
            <a:r>
              <a:rPr lang="ru-RU" baseline="0" dirty="0"/>
              <a:t>те поговорим про разницу между ними. К примеру, у нас есть два магазина. В первом магазине «Ромашка» требуется простой </a:t>
            </a:r>
            <a:r>
              <a:rPr lang="ru-RU" baseline="0" dirty="0" err="1"/>
              <a:t>телеграм</a:t>
            </a:r>
            <a:r>
              <a:rPr lang="ru-RU" baseline="0" dirty="0"/>
              <a:t> бот, который отправлял бы сообщение если определенного товара меньше заданного количества. Для этого идеально подошел бы плагин – достаточно использовать готовую библиотеку для работы с AP</a:t>
            </a:r>
            <a:r>
              <a:rPr lang="en-US" baseline="0" dirty="0"/>
              <a:t>I </a:t>
            </a:r>
            <a:r>
              <a:rPr lang="ru-RU" baseline="0" dirty="0" err="1"/>
              <a:t>телеграм</a:t>
            </a:r>
            <a:r>
              <a:rPr lang="ru-RU" baseline="0" dirty="0"/>
              <a:t> и подключится к сигналу при осуществлении продажи. Но во втором магазин «Очень большая ромашка» требуется интегрировать новую складскую систему. Для этого лучше использовать модуль, ведь модули позволяют интегрироваться с приложением на более низком уровне.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C00DA-BCFA-41BD-BCFF-B13F93CA92FE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9303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solidFill>
          <a:srgbClr val="2228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 descr="Изображение выглядит как броня, микрофон&#10;&#10;Автоматически созданное описание">
            <a:extLst>
              <a:ext uri="{FF2B5EF4-FFF2-40B4-BE49-F238E27FC236}">
                <a16:creationId xmlns:a16="http://schemas.microsoft.com/office/drawing/2014/main" id="{914E3075-C855-47B1-B8E1-F623FA8124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C7C9DB-F275-4574-9EC6-B8D7163B00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1905" y="1633523"/>
            <a:ext cx="5442065" cy="3590954"/>
          </a:xfrm>
        </p:spPr>
        <p:txBody>
          <a:bodyPr anchor="ctr">
            <a:noAutofit/>
          </a:bodyPr>
          <a:lstStyle>
            <a:lvl1pPr algn="l">
              <a:defRPr sz="4000"/>
            </a:lvl1pPr>
          </a:lstStyle>
          <a:p>
            <a:r>
              <a:rPr lang="ru-RU" dirty="0"/>
              <a:t>В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93701A-4D07-4149-9BBC-E895C57F02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28563" y="6245396"/>
            <a:ext cx="1650076" cy="365125"/>
          </a:xfrm>
        </p:spPr>
        <p:txBody>
          <a:bodyPr/>
          <a:lstStyle>
            <a:lvl1pPr>
              <a:defRPr sz="1400"/>
            </a:lvl1pPr>
          </a:lstStyle>
          <a:p>
            <a:r>
              <a:rPr lang="ru-RU" dirty="0"/>
              <a:t>Ноябрь, 2021 г.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3006AC-FB7F-471F-BFED-BA0A360D3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51905" y="6245396"/>
            <a:ext cx="2743200" cy="365125"/>
          </a:xfrm>
        </p:spPr>
        <p:txBody>
          <a:bodyPr/>
          <a:lstStyle>
            <a:lvl1pPr algn="l">
              <a:defRPr sz="1400"/>
            </a:lvl1pPr>
          </a:lstStyle>
          <a:p>
            <a:r>
              <a:rPr lang="ru-RU" dirty="0"/>
              <a:t>Анатолий Раев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EEAD9E2-3E8F-43B6-ABB0-BD8686C4050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2933" y="322064"/>
            <a:ext cx="2022872" cy="31436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AECD0BC-0688-4D08-9B39-A39098BECD9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705090" y="223653"/>
            <a:ext cx="1128684" cy="41277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EEAA071-D456-4563-AABA-8DE2F4A2BD3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39703" y="823273"/>
            <a:ext cx="6752297" cy="484127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E3E87B05-BA71-4465-9CA1-72929F5727B4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5623132" y="1217282"/>
            <a:ext cx="8748754" cy="463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10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80F33-91FF-4DE0-BC42-F1B97B33F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84B436D-0BC1-4CAE-9506-A1AC1E99C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5542F2-C7BE-4625-8A04-4DAD46FF5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5937E-D56D-4936-A517-DBEAF81DC0CF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D76415-CD73-42F6-AEA1-EF36409D2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EE0E82-5D92-4F91-BEE1-0FAEED93E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0ACF4-B5E1-4B5E-868F-E49B89518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98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8F194E6-8593-4858-A7F1-55C3ABD76B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96DF9C3-08E8-4357-B6C9-EA6DE93A8E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FA83BBE-41E3-44EB-BFC3-8B6B4CA44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5937E-D56D-4936-A517-DBEAF81DC0CF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7352BD-EB05-44D2-9F39-36CD74EE7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C2A02F-66BB-4022-844F-8B87DCCD1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0ACF4-B5E1-4B5E-868F-E49B89518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2284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874A254-64A1-4FD1-9FA2-575C0D37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E9473F-5886-4466-98EE-3EA9428D7A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7867" y="1927837"/>
            <a:ext cx="5614088" cy="824107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Заголовок 1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29901638-8AD7-4149-BF23-F7303303EB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734384"/>
            <a:ext cx="10998679" cy="1155700"/>
          </a:xfrm>
        </p:spPr>
        <p:txBody>
          <a:bodyPr>
            <a:noAutofit/>
          </a:bodyPr>
          <a:lstStyle>
            <a:lvl1pPr marL="0" indent="0">
              <a:buNone/>
              <a:defRPr sz="9600">
                <a:solidFill>
                  <a:srgbClr val="2A2F47"/>
                </a:solidFill>
                <a:latin typeface="Noah ExtraBold" panose="00000900000000000000" pitchFamily="2" charset="-52"/>
              </a:defRPr>
            </a:lvl1pPr>
          </a:lstStyle>
          <a:p>
            <a:pPr lvl="0"/>
            <a:r>
              <a:rPr lang="ru-RU" dirty="0"/>
              <a:t>ТЕМА СЛАЙДА</a:t>
            </a: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A31DBE63-B12D-48CE-90BB-5F63938369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8138" y="2752725"/>
            <a:ext cx="5614088" cy="1342729"/>
          </a:xfrm>
        </p:spPr>
        <p:txBody>
          <a:bodyPr>
            <a:noAutofit/>
          </a:bodyPr>
          <a:lstStyle>
            <a:lvl1pPr marL="0" indent="0">
              <a:buNone/>
              <a:defRPr sz="2800"/>
            </a:lvl1pPr>
          </a:lstStyle>
          <a:p>
            <a:pPr lvl="0"/>
            <a:r>
              <a:rPr lang="ru-RU" dirty="0">
                <a:effectLst/>
              </a:rPr>
              <a:t>Это просто пример текста первого текстового блока. Количество слов - до 15</a:t>
            </a:r>
            <a:endParaRPr lang="ru-RU" dirty="0"/>
          </a:p>
        </p:txBody>
      </p:sp>
      <p:sp>
        <p:nvSpPr>
          <p:cNvPr id="18" name="Текст 16">
            <a:extLst>
              <a:ext uri="{FF2B5EF4-FFF2-40B4-BE49-F238E27FC236}">
                <a16:creationId xmlns:a16="http://schemas.microsoft.com/office/drawing/2014/main" id="{084E9942-08AD-43FC-8775-403BBAD6A87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8138" y="4095454"/>
            <a:ext cx="5613817" cy="145190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Noah regular" panose="00000500000000000000" pitchFamily="2" charset="-52"/>
              </a:defRPr>
            </a:lvl1pPr>
          </a:lstStyle>
          <a:p>
            <a:pPr lvl="0"/>
            <a:r>
              <a:rPr lang="ru-RU" dirty="0">
                <a:effectLst/>
              </a:rPr>
              <a:t>Этот текстовый блок меньше и вмещает больше контента. Количество слов - до 25</a:t>
            </a:r>
            <a:endParaRPr lang="ru-RU" dirty="0"/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0A12CAB6-2926-4508-9318-F83E491C1C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20510" y="239570"/>
            <a:ext cx="2139890" cy="413379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latin typeface="Noah regular" panose="00000500000000000000" pitchFamily="2" charset="-52"/>
              </a:defRPr>
            </a:lvl1pPr>
          </a:lstStyle>
          <a:p>
            <a:pPr lvl="0"/>
            <a:r>
              <a:rPr lang="ru-RU" dirty="0"/>
              <a:t>Слайд 1</a:t>
            </a:r>
          </a:p>
        </p:txBody>
      </p:sp>
      <p:sp>
        <p:nvSpPr>
          <p:cNvPr id="24" name="Объект 23">
            <a:extLst>
              <a:ext uri="{FF2B5EF4-FFF2-40B4-BE49-F238E27FC236}">
                <a16:creationId xmlns:a16="http://schemas.microsoft.com/office/drawing/2014/main" id="{F9095D32-97B6-4D3C-97F7-7E0BA492199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084192" y="1229466"/>
            <a:ext cx="6107808" cy="4389245"/>
          </a:xfrm>
          <a:custGeom>
            <a:avLst/>
            <a:gdLst>
              <a:gd name="connsiteX0" fmla="*/ 0 w 6099453"/>
              <a:gd name="connsiteY0" fmla="*/ 436628 h 4379422"/>
              <a:gd name="connsiteX1" fmla="*/ 436628 w 6099453"/>
              <a:gd name="connsiteY1" fmla="*/ 0 h 4379422"/>
              <a:gd name="connsiteX2" fmla="*/ 5662825 w 6099453"/>
              <a:gd name="connsiteY2" fmla="*/ 0 h 4379422"/>
              <a:gd name="connsiteX3" fmla="*/ 6099453 w 6099453"/>
              <a:gd name="connsiteY3" fmla="*/ 436628 h 4379422"/>
              <a:gd name="connsiteX4" fmla="*/ 6099453 w 6099453"/>
              <a:gd name="connsiteY4" fmla="*/ 3942794 h 4379422"/>
              <a:gd name="connsiteX5" fmla="*/ 5662825 w 6099453"/>
              <a:gd name="connsiteY5" fmla="*/ 4379422 h 4379422"/>
              <a:gd name="connsiteX6" fmla="*/ 436628 w 6099453"/>
              <a:gd name="connsiteY6" fmla="*/ 4379422 h 4379422"/>
              <a:gd name="connsiteX7" fmla="*/ 0 w 6099453"/>
              <a:gd name="connsiteY7" fmla="*/ 3942794 h 4379422"/>
              <a:gd name="connsiteX8" fmla="*/ 0 w 6099453"/>
              <a:gd name="connsiteY8" fmla="*/ 436628 h 4379422"/>
              <a:gd name="connsiteX0" fmla="*/ 0 w 6099453"/>
              <a:gd name="connsiteY0" fmla="*/ 436628 h 4379422"/>
              <a:gd name="connsiteX1" fmla="*/ 436628 w 6099453"/>
              <a:gd name="connsiteY1" fmla="*/ 0 h 4379422"/>
              <a:gd name="connsiteX2" fmla="*/ 6099453 w 6099453"/>
              <a:gd name="connsiteY2" fmla="*/ 436628 h 4379422"/>
              <a:gd name="connsiteX3" fmla="*/ 6099453 w 6099453"/>
              <a:gd name="connsiteY3" fmla="*/ 3942794 h 4379422"/>
              <a:gd name="connsiteX4" fmla="*/ 5662825 w 6099453"/>
              <a:gd name="connsiteY4" fmla="*/ 4379422 h 4379422"/>
              <a:gd name="connsiteX5" fmla="*/ 436628 w 6099453"/>
              <a:gd name="connsiteY5" fmla="*/ 4379422 h 4379422"/>
              <a:gd name="connsiteX6" fmla="*/ 0 w 6099453"/>
              <a:gd name="connsiteY6" fmla="*/ 3942794 h 4379422"/>
              <a:gd name="connsiteX7" fmla="*/ 0 w 6099453"/>
              <a:gd name="connsiteY7" fmla="*/ 436628 h 4379422"/>
              <a:gd name="connsiteX0" fmla="*/ 0 w 6099453"/>
              <a:gd name="connsiteY0" fmla="*/ 439948 h 4382742"/>
              <a:gd name="connsiteX1" fmla="*/ 436628 w 6099453"/>
              <a:gd name="connsiteY1" fmla="*/ 3320 h 4382742"/>
              <a:gd name="connsiteX2" fmla="*/ 6090827 w 6099453"/>
              <a:gd name="connsiteY2" fmla="*/ 0 h 4382742"/>
              <a:gd name="connsiteX3" fmla="*/ 6099453 w 6099453"/>
              <a:gd name="connsiteY3" fmla="*/ 3946114 h 4382742"/>
              <a:gd name="connsiteX4" fmla="*/ 5662825 w 6099453"/>
              <a:gd name="connsiteY4" fmla="*/ 4382742 h 4382742"/>
              <a:gd name="connsiteX5" fmla="*/ 436628 w 6099453"/>
              <a:gd name="connsiteY5" fmla="*/ 4382742 h 4382742"/>
              <a:gd name="connsiteX6" fmla="*/ 0 w 6099453"/>
              <a:gd name="connsiteY6" fmla="*/ 3946114 h 4382742"/>
              <a:gd name="connsiteX7" fmla="*/ 0 w 6099453"/>
              <a:gd name="connsiteY7" fmla="*/ 439948 h 4382742"/>
              <a:gd name="connsiteX0" fmla="*/ 0 w 6099453"/>
              <a:gd name="connsiteY0" fmla="*/ 439948 h 4441145"/>
              <a:gd name="connsiteX1" fmla="*/ 436628 w 6099453"/>
              <a:gd name="connsiteY1" fmla="*/ 3320 h 4441145"/>
              <a:gd name="connsiteX2" fmla="*/ 6090827 w 6099453"/>
              <a:gd name="connsiteY2" fmla="*/ 0 h 4441145"/>
              <a:gd name="connsiteX3" fmla="*/ 6099453 w 6099453"/>
              <a:gd name="connsiteY3" fmla="*/ 3946114 h 4441145"/>
              <a:gd name="connsiteX4" fmla="*/ 436628 w 6099453"/>
              <a:gd name="connsiteY4" fmla="*/ 4382742 h 4441145"/>
              <a:gd name="connsiteX5" fmla="*/ 0 w 6099453"/>
              <a:gd name="connsiteY5" fmla="*/ 3946114 h 4441145"/>
              <a:gd name="connsiteX6" fmla="*/ 0 w 6099453"/>
              <a:gd name="connsiteY6" fmla="*/ 439948 h 4441145"/>
              <a:gd name="connsiteX0" fmla="*/ 0 w 6099453"/>
              <a:gd name="connsiteY0" fmla="*/ 439948 h 4382742"/>
              <a:gd name="connsiteX1" fmla="*/ 436628 w 6099453"/>
              <a:gd name="connsiteY1" fmla="*/ 3320 h 4382742"/>
              <a:gd name="connsiteX2" fmla="*/ 6090827 w 6099453"/>
              <a:gd name="connsiteY2" fmla="*/ 0 h 4382742"/>
              <a:gd name="connsiteX3" fmla="*/ 6099453 w 6099453"/>
              <a:gd name="connsiteY3" fmla="*/ 3946114 h 4382742"/>
              <a:gd name="connsiteX4" fmla="*/ 436628 w 6099453"/>
              <a:gd name="connsiteY4" fmla="*/ 4382742 h 4382742"/>
              <a:gd name="connsiteX5" fmla="*/ 0 w 6099453"/>
              <a:gd name="connsiteY5" fmla="*/ 3946114 h 4382742"/>
              <a:gd name="connsiteX6" fmla="*/ 0 w 6099453"/>
              <a:gd name="connsiteY6" fmla="*/ 439948 h 4382742"/>
              <a:gd name="connsiteX0" fmla="*/ 0 w 6108079"/>
              <a:gd name="connsiteY0" fmla="*/ 439948 h 4450443"/>
              <a:gd name="connsiteX1" fmla="*/ 436628 w 6108079"/>
              <a:gd name="connsiteY1" fmla="*/ 3320 h 4450443"/>
              <a:gd name="connsiteX2" fmla="*/ 6090827 w 6108079"/>
              <a:gd name="connsiteY2" fmla="*/ 0 h 4450443"/>
              <a:gd name="connsiteX3" fmla="*/ 6108079 w 6108079"/>
              <a:gd name="connsiteY3" fmla="*/ 4377435 h 4450443"/>
              <a:gd name="connsiteX4" fmla="*/ 436628 w 6108079"/>
              <a:gd name="connsiteY4" fmla="*/ 4382742 h 4450443"/>
              <a:gd name="connsiteX5" fmla="*/ 0 w 6108079"/>
              <a:gd name="connsiteY5" fmla="*/ 3946114 h 4450443"/>
              <a:gd name="connsiteX6" fmla="*/ 0 w 6108079"/>
              <a:gd name="connsiteY6" fmla="*/ 439948 h 4450443"/>
              <a:gd name="connsiteX0" fmla="*/ 0 w 6108079"/>
              <a:gd name="connsiteY0" fmla="*/ 439948 h 4382742"/>
              <a:gd name="connsiteX1" fmla="*/ 436628 w 6108079"/>
              <a:gd name="connsiteY1" fmla="*/ 3320 h 4382742"/>
              <a:gd name="connsiteX2" fmla="*/ 6090827 w 6108079"/>
              <a:gd name="connsiteY2" fmla="*/ 0 h 4382742"/>
              <a:gd name="connsiteX3" fmla="*/ 6108079 w 6108079"/>
              <a:gd name="connsiteY3" fmla="*/ 4377435 h 4382742"/>
              <a:gd name="connsiteX4" fmla="*/ 436628 w 6108079"/>
              <a:gd name="connsiteY4" fmla="*/ 4382742 h 4382742"/>
              <a:gd name="connsiteX5" fmla="*/ 0 w 6108079"/>
              <a:gd name="connsiteY5" fmla="*/ 3946114 h 4382742"/>
              <a:gd name="connsiteX6" fmla="*/ 0 w 6108079"/>
              <a:gd name="connsiteY6" fmla="*/ 439948 h 4382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08079" h="4382742">
                <a:moveTo>
                  <a:pt x="0" y="439948"/>
                </a:moveTo>
                <a:cubicBezTo>
                  <a:pt x="0" y="198805"/>
                  <a:pt x="195485" y="3320"/>
                  <a:pt x="436628" y="3320"/>
                </a:cubicBezTo>
                <a:lnTo>
                  <a:pt x="6090827" y="0"/>
                </a:lnTo>
                <a:cubicBezTo>
                  <a:pt x="6093702" y="1315371"/>
                  <a:pt x="6105204" y="3062064"/>
                  <a:pt x="6108079" y="4377435"/>
                </a:cubicBezTo>
                <a:cubicBezTo>
                  <a:pt x="4389336" y="4357393"/>
                  <a:pt x="1453203" y="4382742"/>
                  <a:pt x="436628" y="4382742"/>
                </a:cubicBezTo>
                <a:cubicBezTo>
                  <a:pt x="195485" y="4382742"/>
                  <a:pt x="0" y="4187257"/>
                  <a:pt x="0" y="3946114"/>
                </a:cubicBezTo>
                <a:lnTo>
                  <a:pt x="0" y="439948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ru-RU" dirty="0"/>
              <a:t>КОНТЕНТ</a:t>
            </a:r>
          </a:p>
        </p:txBody>
      </p:sp>
    </p:spTree>
    <p:extLst>
      <p:ext uri="{BB962C8B-B14F-4D97-AF65-F5344CB8AC3E}">
        <p14:creationId xmlns:p14="http://schemas.microsoft.com/office/powerpoint/2010/main" val="1646748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6251AF-D2D3-46C6-8862-DE9F36D23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9DFE44CB-DFF8-4112-A888-C1F9E6CA19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7867" y="1927837"/>
            <a:ext cx="11515725" cy="824107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Заголовок 1</a:t>
            </a:r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D2EF478-83D5-41E1-BA25-0303E811BB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734384"/>
            <a:ext cx="10998679" cy="1155700"/>
          </a:xfrm>
        </p:spPr>
        <p:txBody>
          <a:bodyPr>
            <a:noAutofit/>
          </a:bodyPr>
          <a:lstStyle>
            <a:lvl1pPr marL="0" indent="0">
              <a:buNone/>
              <a:defRPr sz="9600">
                <a:solidFill>
                  <a:srgbClr val="2A2F47"/>
                </a:solidFill>
                <a:latin typeface="Noah ExtraBold" panose="00000900000000000000" pitchFamily="2" charset="-52"/>
              </a:defRPr>
            </a:lvl1pPr>
          </a:lstStyle>
          <a:p>
            <a:pPr lvl="0"/>
            <a:r>
              <a:rPr lang="ru-RU" dirty="0"/>
              <a:t>ТЕМА СЛАЙДА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7A247074-D566-4201-B336-6F9D76B4D7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8137" y="2752725"/>
            <a:ext cx="11515455" cy="1342729"/>
          </a:xfrm>
        </p:spPr>
        <p:txBody>
          <a:bodyPr>
            <a:noAutofit/>
          </a:bodyPr>
          <a:lstStyle>
            <a:lvl1pPr marL="0" indent="0">
              <a:buNone/>
              <a:defRPr sz="2800"/>
            </a:lvl1pPr>
          </a:lstStyle>
          <a:p>
            <a:pPr lvl="0"/>
            <a:r>
              <a:rPr lang="ru-RU" dirty="0">
                <a:effectLst/>
              </a:rPr>
              <a:t>Это просто пример текста первого текстового блока. Количество слов - до 15</a:t>
            </a:r>
            <a:endParaRPr lang="ru-RU" dirty="0"/>
          </a:p>
        </p:txBody>
      </p:sp>
      <p:sp>
        <p:nvSpPr>
          <p:cNvPr id="11" name="Текст 16">
            <a:extLst>
              <a:ext uri="{FF2B5EF4-FFF2-40B4-BE49-F238E27FC236}">
                <a16:creationId xmlns:a16="http://schemas.microsoft.com/office/drawing/2014/main" id="{42DC8937-0BE2-43A8-8613-8E329484F2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8138" y="4095454"/>
            <a:ext cx="11515725" cy="145190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Noah regular" panose="00000500000000000000" pitchFamily="2" charset="-52"/>
              </a:defRPr>
            </a:lvl1pPr>
          </a:lstStyle>
          <a:p>
            <a:pPr lvl="0"/>
            <a:r>
              <a:rPr lang="ru-RU" dirty="0">
                <a:effectLst/>
              </a:rPr>
              <a:t>Этот текстовый блок меньше и вмещает больше контента. Количество слов - до 25</a:t>
            </a:r>
            <a:endParaRPr lang="ru-RU" dirty="0"/>
          </a:p>
        </p:txBody>
      </p:sp>
      <p:sp>
        <p:nvSpPr>
          <p:cNvPr id="14" name="Текст 25">
            <a:extLst>
              <a:ext uri="{FF2B5EF4-FFF2-40B4-BE49-F238E27FC236}">
                <a16:creationId xmlns:a16="http://schemas.microsoft.com/office/drawing/2014/main" id="{31BBD05D-A24E-4F60-8A0A-83F3B0CB4AE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20510" y="239570"/>
            <a:ext cx="2139890" cy="413379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latin typeface="Noah regular" panose="00000500000000000000" pitchFamily="2" charset="-52"/>
              </a:defRPr>
            </a:lvl1pPr>
          </a:lstStyle>
          <a:p>
            <a:pPr lvl="0"/>
            <a:r>
              <a:rPr lang="ru-RU" dirty="0"/>
              <a:t>Слайд 1</a:t>
            </a:r>
          </a:p>
        </p:txBody>
      </p:sp>
    </p:spTree>
    <p:extLst>
      <p:ext uri="{BB962C8B-B14F-4D97-AF65-F5344CB8AC3E}">
        <p14:creationId xmlns:p14="http://schemas.microsoft.com/office/powerpoint/2010/main" val="2304075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D5E008-1646-42D9-8758-1E3F51602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DA9970-90E4-46E4-9BB5-9F1616FF0A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4583279-A842-40BF-B234-0E54DF5BA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E89B18-194A-4988-BABE-627485706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5937E-D56D-4936-A517-DBEAF81DC0CF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B8298A5-3CB8-46F0-89D1-3D8B65595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3A4062E-F602-40C2-AAC1-60D8BCA97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0ACF4-B5E1-4B5E-868F-E49B89518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094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4C4E30-0617-4C4E-9E07-77406BE06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8804D46-3F07-4B90-825F-0F8C3225E9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317E71B-63D6-4AAD-A19B-25CFCF7D6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A39D233-BC3E-4479-90BF-724449267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42BCAC5-AADA-41A7-BEB2-3DF527AE8A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4BBC116-0B63-4C4E-B829-5FEC5B044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5937E-D56D-4936-A517-DBEAF81DC0CF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4B86B0C-70A1-4C5E-9E74-B0FB5312D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3ADA391-0033-4E18-8614-3C8B2ECA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0ACF4-B5E1-4B5E-868F-E49B89518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158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B14276-E8DA-4AFF-8D96-E2EE396FE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5929A2C-CED1-4A26-9FF4-B7E504B26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5937E-D56D-4936-A517-DBEAF81DC0CF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B84B55E-5F8C-43AF-97F0-5E6960EF1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EDEC0E0-9C2B-4B11-9B1D-993315F00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0ACF4-B5E1-4B5E-868F-E49B89518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6136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C8B29FD-EFD4-456F-84EF-BF17C4FEE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5937E-D56D-4936-A517-DBEAF81DC0CF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0574FBE-953A-4D53-B854-0CFC00634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B5DE61D-025A-4422-B10D-D6A6358D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0ACF4-B5E1-4B5E-868F-E49B89518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0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E8B451-72A5-4917-9BE4-873429D1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54E02C-E7FA-4F07-9EF3-91F99ADB1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79AC8F5-55EF-4F87-B9F8-C52A33B39F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57C71C4-9BC0-46CA-A426-372876D54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5937E-D56D-4936-A517-DBEAF81DC0CF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74EEB4B-48FE-458D-AF56-1EA80076B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7C9F748-7B6B-43FD-9A43-60C6BFE4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0ACF4-B5E1-4B5E-868F-E49B89518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478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8C0AAC-9836-4F6E-BC26-10600D153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CD3709F-8229-4A9B-8961-CEA47104B4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E81C826-7D1C-4D16-A402-49FB20104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5FD0E68-3204-431A-82B4-76AC8E989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5937E-D56D-4936-A517-DBEAF81DC0CF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415420E-DAB0-44D3-9C38-17DB6093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709D32-5027-464E-AAB2-03EBB11A3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0ACF4-B5E1-4B5E-868F-E49B89518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040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88CC08-AD96-4B8E-9A93-6E3BA79C1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5451D6-1E88-4BB4-92F7-25BDEBE26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B8095D-6009-4E5D-9062-3501ED9A6E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5937E-D56D-4936-A517-DBEAF81DC0CF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989099-684C-4A09-AE77-9B17EA35C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698476-955B-47FE-9ED3-C57492931A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0ACF4-B5E1-4B5E-868F-E49B89518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95414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P-iKSaxiZUA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gi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BBFD9A-D2E9-45FD-B6C1-99C3D9E414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387" y="1633523"/>
            <a:ext cx="5442065" cy="3590954"/>
          </a:xfrm>
        </p:spPr>
        <p:txBody>
          <a:bodyPr/>
          <a:lstStyle/>
          <a:p>
            <a:r>
              <a:rPr lang="en-US" dirty="0">
                <a:effectLst/>
              </a:rPr>
              <a:t>“</a:t>
            </a:r>
            <a:r>
              <a:rPr lang="ru-RU" dirty="0">
                <a:effectLst/>
              </a:rPr>
              <a:t>Касса на </a:t>
            </a:r>
            <a:r>
              <a:rPr lang="en-US" dirty="0">
                <a:effectLst/>
              </a:rPr>
              <a:t>Qt” </a:t>
            </a:r>
            <a:r>
              <a:rPr lang="ru-RU" dirty="0"/>
              <a:t>или как разработать живое бизнес-приложение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F2CEBF-CCA1-4F34-914C-499076A5185D}"/>
              </a:ext>
            </a:extLst>
          </p:cNvPr>
          <p:cNvSpPr txBox="1"/>
          <p:nvPr/>
        </p:nvSpPr>
        <p:spPr>
          <a:xfrm>
            <a:off x="351905" y="6289705"/>
            <a:ext cx="7159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Анатолий </a:t>
            </a:r>
            <a:r>
              <a:rPr lang="ru-RU" dirty="0" err="1"/>
              <a:t>Раев</a:t>
            </a:r>
            <a:r>
              <a:rPr lang="ru-RU" dirty="0"/>
              <a:t>, ГБОУ Образовательный Центр «Протон», 8 «Е» класс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68B124-1610-4F1F-B0B3-BD6B3D3BE85C}"/>
              </a:ext>
            </a:extLst>
          </p:cNvPr>
          <p:cNvSpPr txBox="1"/>
          <p:nvPr/>
        </p:nvSpPr>
        <p:spPr>
          <a:xfrm>
            <a:off x="10237965" y="6289705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Апрель, 2022г.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D71C7B0-D1C2-4C76-9A44-831B72FFBA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64390" y="3611589"/>
            <a:ext cx="1454345" cy="7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292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09970F-744E-4085-8ABA-20A3FE710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67" y="1623037"/>
            <a:ext cx="5614088" cy="824107"/>
          </a:xfrm>
        </p:spPr>
        <p:txBody>
          <a:bodyPr>
            <a:normAutofit fontScale="90000"/>
          </a:bodyPr>
          <a:lstStyle/>
          <a:p>
            <a:r>
              <a:rPr lang="ru-RU" dirty="0"/>
              <a:t>Система плагинов (дополнений)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9636CF8-7A35-4835-B1D3-B55B46765A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867" y="2630805"/>
            <a:ext cx="5614088" cy="1342729"/>
          </a:xfrm>
        </p:spPr>
        <p:txBody>
          <a:bodyPr/>
          <a:lstStyle/>
          <a:p>
            <a:r>
              <a:rPr lang="ru-RU" sz="2400" dirty="0"/>
              <a:t>Файлом со всей логикой является файл </a:t>
            </a:r>
            <a:r>
              <a:rPr lang="en-US" sz="2400" dirty="0"/>
              <a:t>run.py. </a:t>
            </a:r>
            <a:r>
              <a:rPr lang="ru-RU" sz="2400" dirty="0"/>
              <a:t>Для облегчения работы пользователя существует файл описания плагина – он содержит всю информацию о плагине.</a:t>
            </a:r>
          </a:p>
          <a:p>
            <a:r>
              <a:rPr lang="ru-RU" sz="2400" dirty="0"/>
              <a:t>Структура плагина не предоставляет отделение логики от интерфейсов (хотя, её возможно реализовать очень элементарно)</a:t>
            </a:r>
            <a:r>
              <a:rPr lang="en-US" sz="2400" dirty="0"/>
              <a:t>.</a:t>
            </a:r>
            <a:endParaRPr lang="ru-RU" sz="2400" dirty="0"/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4E317D13-6296-4820-BA32-53D5A73637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10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2063494B-3B21-4BD3-BFCB-D48D73124A49}"/>
              </a:ext>
            </a:extLst>
          </p:cNvPr>
          <p:cNvSpPr txBox="1">
            <a:spLocks/>
          </p:cNvSpPr>
          <p:nvPr/>
        </p:nvSpPr>
        <p:spPr>
          <a:xfrm>
            <a:off x="0" y="5734384"/>
            <a:ext cx="10998679" cy="11557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600" kern="1200">
                <a:solidFill>
                  <a:srgbClr val="2A2F47"/>
                </a:solidFill>
                <a:latin typeface="Noah ExtraBold" panose="00000900000000000000" pitchFamily="2" charset="-52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Архитектура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66D266-CDCE-457E-8CF4-73658E1FE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5825" y="1321698"/>
            <a:ext cx="2384630" cy="42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278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09970F-744E-4085-8ABA-20A3FE710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67" y="239570"/>
            <a:ext cx="5614088" cy="824107"/>
          </a:xfrm>
        </p:spPr>
        <p:txBody>
          <a:bodyPr/>
          <a:lstStyle/>
          <a:p>
            <a:r>
              <a:rPr lang="ru-RU" dirty="0"/>
              <a:t>Примеры плагинов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4E317D13-6296-4820-BA32-53D5A73637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11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2063494B-3B21-4BD3-BFCB-D48D73124A49}"/>
              </a:ext>
            </a:extLst>
          </p:cNvPr>
          <p:cNvSpPr txBox="1">
            <a:spLocks/>
          </p:cNvSpPr>
          <p:nvPr/>
        </p:nvSpPr>
        <p:spPr>
          <a:xfrm>
            <a:off x="0" y="5734384"/>
            <a:ext cx="10998679" cy="11557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600" kern="1200">
                <a:solidFill>
                  <a:srgbClr val="2A2F47"/>
                </a:solidFill>
                <a:latin typeface="Noah ExtraBold" panose="00000900000000000000" pitchFamily="2" charset="-52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Архитектура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1E671EF-7616-4741-A083-040AC58C1C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83520" y="1179573"/>
            <a:ext cx="3287192" cy="1342729"/>
          </a:xfrm>
        </p:spPr>
        <p:txBody>
          <a:bodyPr/>
          <a:lstStyle/>
          <a:p>
            <a:r>
              <a:rPr lang="ru-RU" dirty="0"/>
              <a:t>Плагин экспорта чеков в </a:t>
            </a:r>
            <a:r>
              <a:rPr lang="en-US" dirty="0"/>
              <a:t>CSV</a:t>
            </a:r>
            <a:endParaRPr lang="ru-RU" dirty="0"/>
          </a:p>
          <a:p>
            <a:endParaRPr lang="ru-RU" dirty="0"/>
          </a:p>
          <a:p>
            <a:r>
              <a:rPr lang="ru-RU" sz="2000" dirty="0">
                <a:latin typeface="Noah regular" panose="00000500000000000000" pitchFamily="2" charset="-52"/>
              </a:rPr>
              <a:t>Совсем маленький и простой плагин, который укладывается почти в тридцать строк. Позволяет экспортировать список всех чеков за определённый период дат.</a:t>
            </a:r>
          </a:p>
        </p:txBody>
      </p:sp>
      <p:pic>
        <p:nvPicPr>
          <p:cNvPr id="11" name="Рисунок 10" descr="Изображение выглядит как текст, монитор, электроника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15844224-F550-49CC-9A4D-475B8F40F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83" y="1179573"/>
            <a:ext cx="7620000" cy="428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0170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09970F-744E-4085-8ABA-20A3FE710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67" y="239570"/>
            <a:ext cx="5614088" cy="824107"/>
          </a:xfrm>
        </p:spPr>
        <p:txBody>
          <a:bodyPr/>
          <a:lstStyle/>
          <a:p>
            <a:r>
              <a:rPr lang="ru-RU" dirty="0"/>
              <a:t>Примеры плагинов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4E317D13-6296-4820-BA32-53D5A73637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12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2063494B-3B21-4BD3-BFCB-D48D73124A49}"/>
              </a:ext>
            </a:extLst>
          </p:cNvPr>
          <p:cNvSpPr txBox="1">
            <a:spLocks/>
          </p:cNvSpPr>
          <p:nvPr/>
        </p:nvSpPr>
        <p:spPr>
          <a:xfrm>
            <a:off x="0" y="5734384"/>
            <a:ext cx="10998679" cy="11557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600" kern="1200">
                <a:solidFill>
                  <a:srgbClr val="2A2F47"/>
                </a:solidFill>
                <a:latin typeface="Noah ExtraBold" panose="00000900000000000000" pitchFamily="2" charset="-52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Архитектура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1E671EF-7616-4741-A083-040AC58C1C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83520" y="1179573"/>
            <a:ext cx="3287192" cy="1342729"/>
          </a:xfrm>
        </p:spPr>
        <p:txBody>
          <a:bodyPr/>
          <a:lstStyle/>
          <a:p>
            <a:r>
              <a:rPr lang="ru-RU" dirty="0"/>
              <a:t>Плагин настроек</a:t>
            </a:r>
          </a:p>
          <a:p>
            <a:endParaRPr lang="ru-RU" dirty="0"/>
          </a:p>
          <a:p>
            <a:r>
              <a:rPr lang="ru-RU" sz="2000" dirty="0">
                <a:latin typeface="Noah regular" panose="00000500000000000000" pitchFamily="2" charset="-52"/>
              </a:rPr>
              <a:t>Плагин больше для демонстрации возможностей плагин-системы</a:t>
            </a:r>
            <a:endParaRPr lang="en-US" sz="2000" dirty="0">
              <a:latin typeface="Noah regular" panose="00000500000000000000" pitchFamily="2" charset="-52"/>
            </a:endParaRPr>
          </a:p>
          <a:p>
            <a:r>
              <a:rPr lang="ru-RU" sz="2000" dirty="0">
                <a:latin typeface="Noah regular" panose="00000500000000000000" pitchFamily="2" charset="-52"/>
              </a:rPr>
              <a:t>Он прекрасно показывает, что с помощью неё можно делать такие продвинутые дополнения, как настройки. А также демонстрирует то, как работают глобальные настройки приложения.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5844224-F550-49CC-9A4D-475B8F40F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5419" y="1179573"/>
            <a:ext cx="7608727" cy="428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8289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95902B-E6CA-4962-A67F-739341FD2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67" y="1927837"/>
            <a:ext cx="5614088" cy="824107"/>
          </a:xfrm>
        </p:spPr>
        <p:txBody>
          <a:bodyPr/>
          <a:lstStyle/>
          <a:p>
            <a:r>
              <a:rPr lang="ru-RU" dirty="0"/>
              <a:t>Этапы разработки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08184F65-A804-4D76-8CCB-606520A78A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Этапы разработки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6ABD6D78-D35B-424E-957D-D0DDF2A8538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8138" y="2752725"/>
            <a:ext cx="5696902" cy="2865986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2400" dirty="0"/>
              <a:t>Разработка первого прототипа продолжалась почти две недели и продолжается до сих пор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2400" dirty="0"/>
              <a:t>Для начала, было написано техническое задание, которое помогло распланировать работу грамотно, учесть и в последующем не упустить очень много моментов. Правда без трудностей не обошлось… О них – далее.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046816A9-1AFC-4CF9-93C6-AADA05E83B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13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9333271E-4192-47CA-8C46-4C309A0B9C9F}"/>
              </a:ext>
            </a:extLst>
          </p:cNvPr>
          <p:cNvSpPr txBox="1">
            <a:spLocks/>
          </p:cNvSpPr>
          <p:nvPr/>
        </p:nvSpPr>
        <p:spPr>
          <a:xfrm>
            <a:off x="581707" y="28762"/>
            <a:ext cx="10515600" cy="3257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  <p:pic>
        <p:nvPicPr>
          <p:cNvPr id="26" name="Рисунок 25" descr="Изображение выглядит как текст, монитор, электроника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044AE962-9E33-462B-B518-31E220DFE0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538" y="1868884"/>
            <a:ext cx="6240462" cy="3120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549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D4206852-7EB3-46E9-A770-FF0221EE3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Выделение главных задач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21AC4E9-EF59-470E-B55A-9D628CD6BF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Этапы разработки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F5A7DF0C-0473-4A96-A6B0-C7BFC47F09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Основываясь на изучении конкурентов, опыте работы и опроса людей, связанных с данной сферой, был составлен вот такой список самых главных задач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86731DDF-4717-4D00-824F-83E57B1E4C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Полная модульность, удобный программный интерфейс для сторонних разработчиков</a:t>
            </a:r>
            <a:r>
              <a:rPr lang="en-US" dirty="0"/>
              <a:t>;</a:t>
            </a:r>
            <a:endParaRPr lang="ru-RU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Удобную работу с чеком</a:t>
            </a:r>
            <a:r>
              <a:rPr lang="en-US" dirty="0"/>
              <a:t>,</a:t>
            </a:r>
            <a:r>
              <a:rPr lang="ru-RU" dirty="0"/>
              <a:t> как для кассира, так и для администратора магазина</a:t>
            </a:r>
            <a:r>
              <a:rPr lang="en-US" dirty="0"/>
              <a:t>;</a:t>
            </a:r>
            <a:endParaRPr lang="ru-RU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Работу с товарами</a:t>
            </a:r>
            <a:r>
              <a:rPr lang="en-US" dirty="0"/>
              <a:t>: </a:t>
            </a:r>
            <a:r>
              <a:rPr lang="ru-RU" dirty="0"/>
              <a:t>их редактирование, добавление и удобный способ занесения в чек.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5DBE010B-211D-4F08-AA5C-D0BCB3D216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14</a:t>
            </a:r>
          </a:p>
        </p:txBody>
      </p:sp>
    </p:spTree>
    <p:extLst>
      <p:ext uri="{BB962C8B-B14F-4D97-AF65-F5344CB8AC3E}">
        <p14:creationId xmlns:p14="http://schemas.microsoft.com/office/powerpoint/2010/main" val="220561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CBF69D-02CD-40CE-9EF6-56E01422F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596" y="1383850"/>
            <a:ext cx="11515725" cy="824107"/>
          </a:xfrm>
        </p:spPr>
        <p:txBody>
          <a:bodyPr/>
          <a:lstStyle/>
          <a:p>
            <a:r>
              <a:rPr lang="ru-RU" dirty="0"/>
              <a:t>Разделение главных задач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A6D6DC2-D3C4-4375-8976-55053932C7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725675"/>
            <a:ext cx="10998679" cy="1155700"/>
          </a:xfrm>
        </p:spPr>
        <p:txBody>
          <a:bodyPr/>
          <a:lstStyle/>
          <a:p>
            <a:r>
              <a:rPr lang="ru-RU" dirty="0"/>
              <a:t>Этапы разработки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2973880-A736-4036-8EC0-4CF035F22C8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596" y="2312503"/>
            <a:ext cx="11515455" cy="1342729"/>
          </a:xfrm>
        </p:spPr>
        <p:txBody>
          <a:bodyPr/>
          <a:lstStyle/>
          <a:p>
            <a:r>
              <a:rPr lang="ru-RU" dirty="0"/>
              <a:t>Для удобства, было каждая задача была разделена на несколько более простых – это систематизировало и упростило работу. К примеру, вот список задач по пункту номер два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12B9D35-3EC6-4006-BCF7-B9BDDC43EB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7866" y="3655232"/>
            <a:ext cx="11515725" cy="2166009"/>
          </a:xfrm>
        </p:spPr>
        <p:txBody>
          <a:bodyPr>
            <a:noAutofit/>
          </a:bodyPr>
          <a:lstStyle/>
          <a:p>
            <a:pPr algn="just"/>
            <a:r>
              <a:rPr lang="ru-RU" sz="1800" kern="100" dirty="0">
                <a:effectLst/>
                <a:latin typeface="+mn-lt"/>
                <a:ea typeface="NSimSun" panose="02010609030101010101" pitchFamily="49" charset="-122"/>
                <a:cs typeface="Arial" panose="020B0604020202020204" pitchFamily="34" charset="0"/>
              </a:rPr>
              <a:t>2. Работа с товарами:</a:t>
            </a:r>
          </a:p>
          <a:p>
            <a:pPr algn="just"/>
            <a:r>
              <a:rPr lang="ru-RU" sz="1800" kern="100" dirty="0">
                <a:effectLst/>
                <a:latin typeface="+mn-lt"/>
                <a:ea typeface="NSimSun" panose="02010609030101010101" pitchFamily="49" charset="-122"/>
                <a:cs typeface="Arial" panose="020B0604020202020204" pitchFamily="34" charset="0"/>
              </a:rPr>
              <a:t>	2.1 Создание, редактирование, удаление товаров</a:t>
            </a:r>
            <a:r>
              <a:rPr lang="en-US" sz="1800" kern="100" dirty="0">
                <a:effectLst/>
                <a:latin typeface="+mn-lt"/>
                <a:ea typeface="NSimSun" panose="02010609030101010101" pitchFamily="49" charset="-122"/>
                <a:cs typeface="Arial" panose="020B0604020202020204" pitchFamily="34" charset="0"/>
              </a:rPr>
              <a:t>;</a:t>
            </a:r>
            <a:endParaRPr lang="ru-RU" sz="1800" kern="100" dirty="0">
              <a:effectLst/>
              <a:latin typeface="+mn-lt"/>
              <a:ea typeface="NSimSun" panose="02010609030101010101" pitchFamily="49" charset="-122"/>
              <a:cs typeface="Arial" panose="020B0604020202020204" pitchFamily="34" charset="0"/>
            </a:endParaRPr>
          </a:p>
          <a:p>
            <a:pPr algn="just"/>
            <a:r>
              <a:rPr lang="ru-RU" sz="1800" kern="100" dirty="0">
                <a:effectLst/>
                <a:latin typeface="+mn-lt"/>
                <a:ea typeface="NSimSun" panose="02010609030101010101" pitchFamily="49" charset="-122"/>
                <a:cs typeface="Arial" panose="020B0604020202020204" pitchFamily="34" charset="0"/>
              </a:rPr>
              <a:t>	2.2 Удобный просмотр списка всех товаров, находящихся в системе</a:t>
            </a:r>
            <a:r>
              <a:rPr lang="en-US" sz="1800" kern="100" dirty="0">
                <a:effectLst/>
                <a:latin typeface="+mn-lt"/>
                <a:ea typeface="NSimSun" panose="02010609030101010101" pitchFamily="49" charset="-122"/>
                <a:cs typeface="Arial" panose="020B0604020202020204" pitchFamily="34" charset="0"/>
              </a:rPr>
              <a:t>;</a:t>
            </a:r>
            <a:endParaRPr lang="ru-RU" sz="1800" kern="100" dirty="0">
              <a:effectLst/>
              <a:latin typeface="+mn-lt"/>
              <a:ea typeface="NSimSun" panose="02010609030101010101" pitchFamily="49" charset="-122"/>
              <a:cs typeface="Arial" panose="020B0604020202020204" pitchFamily="34" charset="0"/>
            </a:endParaRPr>
          </a:p>
          <a:p>
            <a:pPr algn="just"/>
            <a:r>
              <a:rPr lang="ru-RU" sz="1800" kern="100" dirty="0">
                <a:effectLst/>
                <a:latin typeface="+mn-lt"/>
                <a:ea typeface="NSimSun" panose="02010609030101010101" pitchFamily="49" charset="-122"/>
                <a:cs typeface="Arial" panose="020B0604020202020204" pitchFamily="34" charset="0"/>
              </a:rPr>
              <a:t>	2.3 Добавление и редактирование «избранных» товаров </a:t>
            </a:r>
            <a:r>
              <a:rPr lang="en-US" sz="1800" kern="100" dirty="0">
                <a:effectLst/>
                <a:latin typeface="+mn-lt"/>
                <a:ea typeface="NSimSun" panose="02010609030101010101" pitchFamily="49" charset="-122"/>
                <a:cs typeface="Arial" panose="020B0604020202020204" pitchFamily="34" charset="0"/>
              </a:rPr>
              <a:t>(</a:t>
            </a:r>
            <a:r>
              <a:rPr lang="ru-RU" sz="1800" kern="100" dirty="0">
                <a:effectLst/>
                <a:latin typeface="+mn-lt"/>
                <a:ea typeface="NSimSun" panose="02010609030101010101" pitchFamily="49" charset="-122"/>
                <a:cs typeface="Arial" panose="020B0604020202020204" pitchFamily="34" charset="0"/>
              </a:rPr>
              <a:t>товаров, которые выбираются кассиром, как самые «часто покупаемые» или прочие</a:t>
            </a:r>
            <a:r>
              <a:rPr lang="en-US" sz="1800" kern="100" dirty="0">
                <a:effectLst/>
                <a:latin typeface="+mn-lt"/>
                <a:ea typeface="NSimSun" panose="02010609030101010101" pitchFamily="49" charset="-122"/>
                <a:cs typeface="Arial" panose="020B0604020202020204" pitchFamily="34" charset="0"/>
              </a:rPr>
              <a:t>)</a:t>
            </a:r>
            <a:r>
              <a:rPr lang="ru-RU" sz="1800" kern="100" dirty="0">
                <a:effectLst/>
                <a:latin typeface="+mn-lt"/>
                <a:ea typeface="NSimSun" panose="02010609030101010101" pitchFamily="49" charset="-122"/>
                <a:cs typeface="Arial" panose="020B0604020202020204" pitchFamily="34" charset="0"/>
              </a:rPr>
              <a:t> на выбор пользователя.</a:t>
            </a:r>
          </a:p>
          <a:p>
            <a:endParaRPr lang="ru-RU" sz="1200" i="1" dirty="0">
              <a:latin typeface="+mn-lt"/>
            </a:endParaRPr>
          </a:p>
          <a:p>
            <a:r>
              <a:rPr lang="ru-RU" sz="1200" i="1" dirty="0">
                <a:latin typeface="+mn-lt"/>
              </a:rPr>
              <a:t>Подробную информацию по каждой из задач, можно прочитать в описании проекта.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724EC0C-037D-43AA-BAD9-734E562074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15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1331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26E050-4748-435E-BA47-CDD3BEE23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67" y="1423050"/>
            <a:ext cx="11515725" cy="824107"/>
          </a:xfrm>
        </p:spPr>
        <p:txBody>
          <a:bodyPr/>
          <a:lstStyle/>
          <a:p>
            <a:r>
              <a:rPr lang="ru-RU" dirty="0"/>
              <a:t>Побочные задачи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624B8AF-CB84-41F9-9681-2699698E7E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Этапы разработки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FBEC220-FB98-493E-B0EC-FF02F4C37B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867" y="2345893"/>
            <a:ext cx="11515455" cy="1342729"/>
          </a:xfrm>
        </p:spPr>
        <p:txBody>
          <a:bodyPr/>
          <a:lstStyle/>
          <a:p>
            <a:r>
              <a:rPr lang="ru-RU" dirty="0"/>
              <a:t>К сожалению, решение такой большой задачи, как постройка целого приложения, не обошлась без побочных задач. </a:t>
            </a:r>
          </a:p>
          <a:p>
            <a:r>
              <a:rPr lang="ru-RU" dirty="0"/>
              <a:t>Вот неполный список того, что не планировалось, но что дополнительно пришлось реализовать по ходу проекта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9789A07-D6B5-401C-A621-8D23B5412A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8138" y="4095454"/>
            <a:ext cx="11723233" cy="1451901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ru-RU" dirty="0"/>
              <a:t>Система модулей (</a:t>
            </a:r>
            <a:r>
              <a:rPr lang="ru-RU" i="1" dirty="0"/>
              <a:t>хотя</a:t>
            </a:r>
            <a:r>
              <a:rPr lang="ru-RU" dirty="0"/>
              <a:t> </a:t>
            </a:r>
            <a:r>
              <a:rPr lang="ru-RU" i="1" dirty="0"/>
              <a:t>планировалось, что будет существовать только система плагинов)</a:t>
            </a:r>
            <a:r>
              <a:rPr lang="en-US" i="1" dirty="0"/>
              <a:t>;</a:t>
            </a:r>
            <a:endParaRPr lang="ru-RU" i="1" dirty="0"/>
          </a:p>
          <a:p>
            <a:pPr marL="457200" indent="-457200">
              <a:buAutoNum type="arabicPeriod"/>
            </a:pPr>
            <a:r>
              <a:rPr lang="ru-RU" dirty="0"/>
              <a:t>Выбор темы приложения </a:t>
            </a:r>
            <a:r>
              <a:rPr lang="ru-RU" i="1" dirty="0"/>
              <a:t>(ожидалось, что одной темы будет хватать, но пользователи жаловались что тёмная тема неудобна или наоборот – светлая слишком яркая)</a:t>
            </a:r>
          </a:p>
          <a:p>
            <a:pPr marL="457200" indent="-457200">
              <a:buAutoNum type="arabicPeriod"/>
            </a:pPr>
            <a:r>
              <a:rPr lang="ru-RU" dirty="0"/>
              <a:t>Управление настройками </a:t>
            </a:r>
            <a:r>
              <a:rPr lang="en-US" dirty="0"/>
              <a:t>(</a:t>
            </a:r>
            <a:r>
              <a:rPr lang="ru-RU" i="1" dirty="0"/>
              <a:t>не</a:t>
            </a:r>
            <a:r>
              <a:rPr lang="ru-RU" dirty="0"/>
              <a:t> </a:t>
            </a:r>
            <a:r>
              <a:rPr lang="ru-RU" i="1" dirty="0"/>
              <a:t>ожидалось, что настраивать приложение вообще будет нужно)</a:t>
            </a:r>
          </a:p>
          <a:p>
            <a:pPr marL="457200" indent="-457200">
              <a:buAutoNum type="arabicPeriod"/>
            </a:pP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0181B47-8455-43DB-9B23-57972CFEF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16</a:t>
            </a:r>
          </a:p>
        </p:txBody>
      </p:sp>
    </p:spTree>
    <p:extLst>
      <p:ext uri="{BB962C8B-B14F-4D97-AF65-F5344CB8AC3E}">
        <p14:creationId xmlns:p14="http://schemas.microsoft.com/office/powerpoint/2010/main" val="2560993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A97840-909E-43B5-B147-A5E873BAE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Последовательность реализации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0C2805-A01D-4975-BECA-28A9728F0F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Этапы разработки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F994D20-D8E1-449E-821F-086CED1523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Основной этап разработки приложения длился две недели. </a:t>
            </a:r>
          </a:p>
          <a:p>
            <a:r>
              <a:rPr lang="ru-RU" dirty="0"/>
              <a:t>Постараемся, используя скриншоты прогресса, показать, как на деле разрабатывалось приложение, и с какими трудностями пришлось столкнутся.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AEB6BAC-2433-4C4C-BAFD-31D9A96054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0510" y="249730"/>
            <a:ext cx="2139890" cy="413379"/>
          </a:xfrm>
        </p:spPr>
        <p:txBody>
          <a:bodyPr/>
          <a:lstStyle/>
          <a:p>
            <a:r>
              <a:rPr lang="ru-RU" dirty="0"/>
              <a:t>Слайд 17</a:t>
            </a:r>
          </a:p>
        </p:txBody>
      </p:sp>
    </p:spTree>
    <p:extLst>
      <p:ext uri="{BB962C8B-B14F-4D97-AF65-F5344CB8AC3E}">
        <p14:creationId xmlns:p14="http://schemas.microsoft.com/office/powerpoint/2010/main" val="1186684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23DC5B-C8FE-4639-B9BB-5D1A4DCF0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00" y="236443"/>
            <a:ext cx="11515725" cy="824107"/>
          </a:xfrm>
        </p:spPr>
        <p:txBody>
          <a:bodyPr/>
          <a:lstStyle/>
          <a:p>
            <a:r>
              <a:rPr lang="ru-RU" dirty="0"/>
              <a:t>Экран продажи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53E43B-C9E1-463C-8690-403C07CCED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Этапы разработки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3956952-572A-4492-884F-C5B4EED73E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18</a:t>
            </a:r>
          </a:p>
        </p:txBody>
      </p:sp>
      <p:pic>
        <p:nvPicPr>
          <p:cNvPr id="10" name="Рисунок 9" descr="Изображение выглядит как текст, снимок экрана, монитор&#10;&#10;Автоматически созданное описание">
            <a:extLst>
              <a:ext uri="{FF2B5EF4-FFF2-40B4-BE49-F238E27FC236}">
                <a16:creationId xmlns:a16="http://schemas.microsoft.com/office/drawing/2014/main" id="{A4B4F041-AD4D-4750-8914-45EF525898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00" y="1811225"/>
            <a:ext cx="3730800" cy="1978039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E59205D-11C3-4EF6-A378-02A49E7635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904" y="1813351"/>
            <a:ext cx="3949378" cy="1977774"/>
          </a:xfrm>
          <a:prstGeom prst="rect">
            <a:avLst/>
          </a:prstGeom>
        </p:spPr>
      </p:pic>
      <p:pic>
        <p:nvPicPr>
          <p:cNvPr id="14" name="Рисунок 13" descr="Изображение выглядит как текст, снимок экрана, монитор&#10;&#10;Автоматически созданное описание">
            <a:extLst>
              <a:ext uri="{FF2B5EF4-FFF2-40B4-BE49-F238E27FC236}">
                <a16:creationId xmlns:a16="http://schemas.microsoft.com/office/drawing/2014/main" id="{B8C9D8DF-C18E-4CC2-BCD1-587FB4AEE7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622" y="1811226"/>
            <a:ext cx="3739365" cy="19777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6DE13A5-8232-4C45-B4C8-0734E4194132}"/>
              </a:ext>
            </a:extLst>
          </p:cNvPr>
          <p:cNvSpPr txBox="1"/>
          <p:nvPr/>
        </p:nvSpPr>
        <p:spPr>
          <a:xfrm>
            <a:off x="231600" y="3944983"/>
            <a:ext cx="38353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Версия 0. (</a:t>
            </a:r>
            <a:r>
              <a:rPr lang="ru-RU" b="1" u="sng" dirty="0"/>
              <a:t>нарисовано в </a:t>
            </a:r>
            <a:r>
              <a:rPr lang="en-US" b="1" u="sng" dirty="0"/>
              <a:t>Photoshop</a:t>
            </a:r>
            <a:r>
              <a:rPr lang="ru-RU" dirty="0"/>
              <a:t>)</a:t>
            </a:r>
          </a:p>
          <a:p>
            <a:r>
              <a:rPr lang="ru-RU" dirty="0"/>
              <a:t>Показывает основную концепцию.</a:t>
            </a:r>
          </a:p>
          <a:p>
            <a:r>
              <a:rPr lang="ru-RU" dirty="0"/>
              <a:t>Видно, что переключение между избранными</a:t>
            </a:r>
            <a:r>
              <a:rPr lang="en-US" dirty="0"/>
              <a:t>/</a:t>
            </a:r>
            <a:r>
              <a:rPr lang="ru-RU" dirty="0"/>
              <a:t>всеми товарами реализовано было изначально двумя кнопками, которые не показывали текущее состояние.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8A5EE4-44D2-4D1B-B989-DCE0E9FACAB2}"/>
              </a:ext>
            </a:extLst>
          </p:cNvPr>
          <p:cNvSpPr txBox="1"/>
          <p:nvPr/>
        </p:nvSpPr>
        <p:spPr>
          <a:xfrm>
            <a:off x="3962400" y="3958046"/>
            <a:ext cx="40538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Версия 1. (</a:t>
            </a:r>
            <a:r>
              <a:rPr lang="ru-RU" b="1" u="sng" dirty="0"/>
              <a:t>уже интерфейс в </a:t>
            </a:r>
            <a:r>
              <a:rPr lang="en-US" b="1" u="sng" dirty="0"/>
              <a:t>Qt Designe</a:t>
            </a:r>
            <a:r>
              <a:rPr lang="en-US" dirty="0"/>
              <a:t>r</a:t>
            </a:r>
            <a:r>
              <a:rPr lang="ru-RU" dirty="0"/>
              <a:t>)</a:t>
            </a:r>
            <a:r>
              <a:rPr lang="en-US" dirty="0"/>
              <a:t>. </a:t>
            </a:r>
            <a:endParaRPr lang="ru-RU" dirty="0"/>
          </a:p>
          <a:p>
            <a:r>
              <a:rPr lang="ru-RU" dirty="0"/>
              <a:t>Особо больших изменений концепция интерфейса с того момента не потерпела – это почти что финальная версия.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7A8298-AF22-499D-AB44-EBB42A9AE64D}"/>
              </a:ext>
            </a:extLst>
          </p:cNvPr>
          <p:cNvSpPr txBox="1"/>
          <p:nvPr/>
        </p:nvSpPr>
        <p:spPr>
          <a:xfrm>
            <a:off x="8160622" y="3958046"/>
            <a:ext cx="40538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Версия 2. </a:t>
            </a:r>
          </a:p>
          <a:p>
            <a:r>
              <a:rPr lang="ru-RU" dirty="0"/>
              <a:t>Полноценный, реальный интерфейс программы. По сравнению с первой версией появился дизайн, были дополнительно созданы виджеты для товара и позиции чека.</a:t>
            </a:r>
          </a:p>
        </p:txBody>
      </p:sp>
    </p:spTree>
    <p:extLst>
      <p:ext uri="{BB962C8B-B14F-4D97-AF65-F5344CB8AC3E}">
        <p14:creationId xmlns:p14="http://schemas.microsoft.com/office/powerpoint/2010/main" val="21024132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6023AA-97FE-4C5A-A01A-A4F25A7DB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67" y="1244026"/>
            <a:ext cx="11515725" cy="824107"/>
          </a:xfrm>
        </p:spPr>
        <p:txBody>
          <a:bodyPr/>
          <a:lstStyle/>
          <a:p>
            <a:r>
              <a:rPr lang="ru-RU" dirty="0"/>
              <a:t>Следующий этап</a:t>
            </a:r>
            <a:r>
              <a:rPr lang="en-US" dirty="0"/>
              <a:t>: </a:t>
            </a:r>
            <a:r>
              <a:rPr lang="ru-RU" dirty="0"/>
              <a:t>логика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CD7F1F-4CE9-44A2-B8EC-A0D4BF490D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Этапы разработки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939EBB8-D1B0-4132-BC60-62B3A9A815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867" y="2197656"/>
            <a:ext cx="11515455" cy="1342729"/>
          </a:xfrm>
        </p:spPr>
        <p:txBody>
          <a:bodyPr/>
          <a:lstStyle/>
          <a:p>
            <a:r>
              <a:rPr lang="ru-RU" sz="2400" dirty="0"/>
              <a:t>После разработки дизайна интерфейса экрана продажи, была написана логика товаров и чеков. </a:t>
            </a:r>
          </a:p>
          <a:p>
            <a:r>
              <a:rPr lang="ru-RU" sz="2400" dirty="0"/>
              <a:t>Самая трудная часть – заставить данные быть </a:t>
            </a:r>
            <a:r>
              <a:rPr lang="en-US" sz="2400" dirty="0"/>
              <a:t>“</a:t>
            </a:r>
            <a:r>
              <a:rPr lang="ru-RU" sz="2400" dirty="0"/>
              <a:t>реактивными</a:t>
            </a:r>
            <a:r>
              <a:rPr lang="en-US" sz="2400" dirty="0"/>
              <a:t>”</a:t>
            </a:r>
            <a:r>
              <a:rPr lang="en-US" sz="2400" b="1" i="1" dirty="0"/>
              <a:t>*. </a:t>
            </a:r>
            <a:r>
              <a:rPr lang="ru-RU" sz="2400" b="1" i="1" dirty="0"/>
              <a:t>Пришлось применить очень много</a:t>
            </a:r>
            <a:r>
              <a:rPr lang="en-US" sz="2400" b="1" i="1" dirty="0"/>
              <a:t> </a:t>
            </a:r>
            <a:r>
              <a:rPr lang="ru-RU" sz="2400" b="1" i="1" dirty="0"/>
              <a:t>необычных технических решений, связанной с перерисовками информации в списках. </a:t>
            </a:r>
            <a:r>
              <a:rPr lang="ru-RU" sz="2400" dirty="0"/>
              <a:t>Данный подход вызывает накопление технического долга, который в будущем придётся исправлять.</a:t>
            </a:r>
          </a:p>
          <a:p>
            <a:r>
              <a:rPr lang="ru-RU" sz="2400" dirty="0"/>
              <a:t>Но исправить это очень просто</a:t>
            </a:r>
            <a:r>
              <a:rPr lang="en-US" sz="2400" dirty="0"/>
              <a:t>: </a:t>
            </a:r>
            <a:r>
              <a:rPr lang="ru-RU" sz="2400" dirty="0"/>
              <a:t>использовать </a:t>
            </a:r>
            <a:r>
              <a:rPr lang="en-US" sz="2400" dirty="0"/>
              <a:t>Model/View </a:t>
            </a:r>
            <a:r>
              <a:rPr lang="ru-RU" sz="2400" dirty="0"/>
              <a:t>подход, предлагаемый в </a:t>
            </a:r>
            <a:r>
              <a:rPr lang="en-US" sz="2400" dirty="0"/>
              <a:t>Qt. </a:t>
            </a:r>
            <a:r>
              <a:rPr lang="ru-RU" sz="2400" dirty="0"/>
              <a:t>Но это задача на будущее развитие, а не для </a:t>
            </a:r>
            <a:r>
              <a:rPr lang="en-US" sz="2400" dirty="0"/>
              <a:t>MVP.</a:t>
            </a:r>
            <a:endParaRPr lang="ru-RU" sz="2400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0C0DC3E-5F2B-4FA1-A3E4-48930DF977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843584-CAEB-472C-9C7D-3BD577DD3816}"/>
              </a:ext>
            </a:extLst>
          </p:cNvPr>
          <p:cNvSpPr txBox="1"/>
          <p:nvPr/>
        </p:nvSpPr>
        <p:spPr>
          <a:xfrm>
            <a:off x="7227133" y="5286864"/>
            <a:ext cx="4903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*</a:t>
            </a:r>
            <a:r>
              <a:rPr lang="ru-RU" sz="1400" dirty="0"/>
              <a:t>Под реактивными данными имеется ввиду данные, которые</a:t>
            </a:r>
          </a:p>
          <a:p>
            <a:r>
              <a:rPr lang="ru-RU" sz="1400" dirty="0"/>
              <a:t>обновляются после каждого изменения пользователем</a:t>
            </a:r>
          </a:p>
        </p:txBody>
      </p:sp>
    </p:spTree>
    <p:extLst>
      <p:ext uri="{BB962C8B-B14F-4D97-AF65-F5344CB8AC3E}">
        <p14:creationId xmlns:p14="http://schemas.microsoft.com/office/powerpoint/2010/main" val="3322767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2930CF-3C6A-4405-8888-9BA76B771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A93ED510-9910-4E17-AD88-15493AD7D2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Проблема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17423756-967F-4051-98F8-FDDA1447D5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sz="2000" dirty="0"/>
              <a:t>Ещё не разработано такое кассовое приложение, которое можно было бы дорабатывать под нужды определённого магазина, с которым было бы легко работать и кассиру, и администратору и которое соответствовало всем законам Российской Федерации.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863AF004-43BE-4BE4-B981-800D89330D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Предлагаю вашему вниманию возможный вариант решения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89FAF82D-93C9-4C99-8DDA-6B207C3082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2</a:t>
            </a:r>
          </a:p>
        </p:txBody>
      </p:sp>
    </p:spTree>
    <p:extLst>
      <p:ext uri="{BB962C8B-B14F-4D97-AF65-F5344CB8AC3E}">
        <p14:creationId xmlns:p14="http://schemas.microsoft.com/office/powerpoint/2010/main" val="27268668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C6D1EB-8132-40D3-9A17-5A445B7FB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00" y="207365"/>
            <a:ext cx="11515725" cy="824107"/>
          </a:xfrm>
        </p:spPr>
        <p:txBody>
          <a:bodyPr>
            <a:normAutofit/>
          </a:bodyPr>
          <a:lstStyle/>
          <a:p>
            <a:r>
              <a:rPr lang="ru-RU" dirty="0"/>
              <a:t>Экран редактирования товаров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C79534-7F28-4C66-839E-6851CB4B91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Этапы разработки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E13CD557-FF0D-4124-9EF9-996211A650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20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BE37B8-8C6E-4698-A369-0A31412BDE79}"/>
              </a:ext>
            </a:extLst>
          </p:cNvPr>
          <p:cNvSpPr txBox="1"/>
          <p:nvPr/>
        </p:nvSpPr>
        <p:spPr>
          <a:xfrm>
            <a:off x="1193321" y="3835558"/>
            <a:ext cx="38353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Версия 1. (</a:t>
            </a:r>
            <a:r>
              <a:rPr lang="ru-RU" b="1" u="sng" dirty="0"/>
              <a:t>прототип в </a:t>
            </a:r>
            <a:r>
              <a:rPr lang="en-US" b="1" u="sng" dirty="0"/>
              <a:t>Qt Designer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Почти финальная версия, не хватает только виджетов для списка товаров, которые были позаимствованы с экрана продажи</a:t>
            </a:r>
            <a:endParaRPr lang="en-US" dirty="0"/>
          </a:p>
        </p:txBody>
      </p:sp>
      <p:pic>
        <p:nvPicPr>
          <p:cNvPr id="9" name="Изображение5">
            <a:extLst>
              <a:ext uri="{FF2B5EF4-FFF2-40B4-BE49-F238E27FC236}">
                <a16:creationId xmlns:a16="http://schemas.microsoft.com/office/drawing/2014/main" id="{7CBCFE90-E15C-43C5-BF43-51296B80F27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1281769" y="1536423"/>
            <a:ext cx="3746856" cy="229913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49CB291-FA72-4BE9-BF93-4AC515CC2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2035" y="1452970"/>
            <a:ext cx="4356644" cy="23658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B3F99C1-D2FC-4A16-83F7-0DAB19F6E385}"/>
              </a:ext>
            </a:extLst>
          </p:cNvPr>
          <p:cNvSpPr txBox="1"/>
          <p:nvPr/>
        </p:nvSpPr>
        <p:spPr>
          <a:xfrm>
            <a:off x="6558493" y="3835558"/>
            <a:ext cx="38353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Версия 2. Финальная версия, используемая в приложении. Выбрав товар и нажав на кнопку, можно выполнить одно из действий с ним.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203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C6D1EB-8132-40D3-9A17-5A445B7FB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00" y="207365"/>
            <a:ext cx="11515725" cy="824107"/>
          </a:xfrm>
        </p:spPr>
        <p:txBody>
          <a:bodyPr>
            <a:normAutofit/>
          </a:bodyPr>
          <a:lstStyle/>
          <a:p>
            <a:r>
              <a:rPr lang="ru-RU" dirty="0"/>
              <a:t>Экран управления чеками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C79534-7F28-4C66-839E-6851CB4B91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Этапы разработки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E13CD557-FF0D-4124-9EF9-996211A650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21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BE37B8-8C6E-4698-A369-0A31412BDE79}"/>
              </a:ext>
            </a:extLst>
          </p:cNvPr>
          <p:cNvSpPr txBox="1"/>
          <p:nvPr/>
        </p:nvSpPr>
        <p:spPr>
          <a:xfrm>
            <a:off x="1018631" y="4340655"/>
            <a:ext cx="38353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Версия 1. (</a:t>
            </a:r>
            <a:r>
              <a:rPr lang="ru-RU" b="1" u="sng" dirty="0"/>
              <a:t>прототип в </a:t>
            </a:r>
            <a:r>
              <a:rPr lang="en-US" b="1" u="sng" dirty="0"/>
              <a:t>Qt Designer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Финальный дизайн, был дополнительно разработан только виджет для списка всех чеков.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3F99C1-D2FC-4A16-83F7-0DAB19F6E385}"/>
              </a:ext>
            </a:extLst>
          </p:cNvPr>
          <p:cNvSpPr txBox="1"/>
          <p:nvPr/>
        </p:nvSpPr>
        <p:spPr>
          <a:xfrm>
            <a:off x="6806639" y="4340655"/>
            <a:ext cx="38353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Версия 2. Финальная версия, используемая в приложении. </a:t>
            </a:r>
          </a:p>
          <a:p>
            <a:r>
              <a:rPr lang="ru-RU" dirty="0"/>
              <a:t>Два раза нажав по чеку, можно оформить его возврат.</a:t>
            </a:r>
            <a:endParaRPr lang="en-US" dirty="0"/>
          </a:p>
        </p:txBody>
      </p:sp>
      <p:pic>
        <p:nvPicPr>
          <p:cNvPr id="10" name="Изображение9">
            <a:extLst>
              <a:ext uri="{FF2B5EF4-FFF2-40B4-BE49-F238E27FC236}">
                <a16:creationId xmlns:a16="http://schemas.microsoft.com/office/drawing/2014/main" id="{8B95DABF-4DA8-4CC1-9775-8BE6F9A50F8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1018631" y="2050212"/>
            <a:ext cx="4140625" cy="227374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462AC5-51D7-49D4-851A-36CA899BA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6639" y="1289554"/>
            <a:ext cx="3144502" cy="305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4128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8C329-FCB7-5247-9F48-011095211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66" y="1669307"/>
            <a:ext cx="6926533" cy="824107"/>
          </a:xfrm>
        </p:spPr>
        <p:txBody>
          <a:bodyPr>
            <a:normAutofit fontScale="90000"/>
          </a:bodyPr>
          <a:lstStyle/>
          <a:p>
            <a:r>
              <a:rPr lang="ru-RU" dirty="0"/>
              <a:t>Реальное использование: магазин «</a:t>
            </a:r>
            <a:r>
              <a:rPr lang="ru-RU" dirty="0" err="1"/>
              <a:t>Хозтовары</a:t>
            </a:r>
            <a:r>
              <a:rPr lang="ru-RU" dirty="0"/>
              <a:t>»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332C2B6-56C9-F542-82D9-1D86E90FA8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876965"/>
            <a:ext cx="12506960" cy="1155700"/>
          </a:xfrm>
        </p:spPr>
        <p:txBody>
          <a:bodyPr/>
          <a:lstStyle/>
          <a:p>
            <a:r>
              <a:rPr lang="ru-RU" sz="8000" dirty="0"/>
              <a:t>Реальное использование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3F929C1-0D9E-6A4E-8922-23126031D5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5154" y="2847239"/>
            <a:ext cx="8289245" cy="1342729"/>
          </a:xfrm>
        </p:spPr>
        <p:txBody>
          <a:bodyPr/>
          <a:lstStyle/>
          <a:p>
            <a:r>
              <a:rPr lang="ru-RU" sz="1800" dirty="0"/>
              <a:t>Данный продукт используется как основное решение для продаж в магазине «</a:t>
            </a:r>
            <a:r>
              <a:rPr lang="ru-RU" sz="1800" dirty="0" err="1"/>
              <a:t>Хозтовары</a:t>
            </a:r>
            <a:r>
              <a:rPr lang="ru-RU" sz="1800" dirty="0"/>
              <a:t>» на Минской, 9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A7C9604-4588-674C-BCE0-570D1E105F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19788" y="5719303"/>
            <a:ext cx="7170667" cy="427401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+mj-lt"/>
              </a:rPr>
              <a:t>- </a:t>
            </a:r>
            <a:r>
              <a:rPr lang="ru-RU" sz="1400" dirty="0" err="1">
                <a:latin typeface="+mj-lt"/>
              </a:rPr>
              <a:t>Выборнова</a:t>
            </a:r>
            <a:r>
              <a:rPr lang="ru-RU" sz="1400" dirty="0">
                <a:latin typeface="+mj-lt"/>
              </a:rPr>
              <a:t> Наталья Анатольевна, предприниматель, владелец магазина «</a:t>
            </a:r>
            <a:r>
              <a:rPr lang="ru-RU" sz="1400" dirty="0" err="1">
                <a:latin typeface="+mj-lt"/>
              </a:rPr>
              <a:t>Хозтовары</a:t>
            </a:r>
            <a:r>
              <a:rPr lang="ru-RU" sz="1400" dirty="0">
                <a:latin typeface="+mj-lt"/>
              </a:rPr>
              <a:t>»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D6D483F-259F-974E-86A2-A0402AC2B8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22</a:t>
            </a: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89BE20C6-25B4-104D-8DDB-65E156F2E0A2}"/>
              </a:ext>
            </a:extLst>
          </p:cNvPr>
          <p:cNvSpPr txBox="1">
            <a:spLocks/>
          </p:cNvSpPr>
          <p:nvPr/>
        </p:nvSpPr>
        <p:spPr>
          <a:xfrm>
            <a:off x="467860" y="3593520"/>
            <a:ext cx="7747417" cy="2643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Noah regular" panose="00000500000000000000" pitchFamily="2" charset="-52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«Эта касса спасла нам очень много нервов, денег и времени. Интегрировать её в наш бизнес получилось за очень приятную сумму денег и очень быстро. Большая часть вещей была разработана за нас – нам пришлось лишь доработать плагин экспорта отчётов вместе с нашим программистом для нашей бухгалтерии. Удобство работы для кассира и администратора не сравнится с аналогами. Мы повысили скорость обслуживания почти на 60%!!!»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29E4F04F-452A-A747-86C5-3307E1E66EC8}"/>
              </a:ext>
            </a:extLst>
          </p:cNvPr>
          <p:cNvCxnSpPr>
            <a:cxnSpLocks/>
          </p:cNvCxnSpPr>
          <p:nvPr/>
        </p:nvCxnSpPr>
        <p:spPr>
          <a:xfrm>
            <a:off x="337866" y="3553699"/>
            <a:ext cx="0" cy="229846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8" name="Объект 17">
            <a:extLst>
              <a:ext uri="{FF2B5EF4-FFF2-40B4-BE49-F238E27FC236}">
                <a16:creationId xmlns:a16="http://schemas.microsoft.com/office/drawing/2014/main" id="{94AA1F40-7A76-544A-88C7-C0D5EE281F7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6940" y="1234281"/>
            <a:ext cx="3485060" cy="4389438"/>
          </a:xfrm>
        </p:spPr>
      </p:pic>
    </p:spTree>
    <p:extLst>
      <p:ext uri="{BB962C8B-B14F-4D97-AF65-F5344CB8AC3E}">
        <p14:creationId xmlns:p14="http://schemas.microsoft.com/office/powerpoint/2010/main" val="3083618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73C9BB-DA51-4FA7-8E19-830D6B5F0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67" y="255791"/>
            <a:ext cx="5614088" cy="824107"/>
          </a:xfrm>
        </p:spPr>
        <p:txBody>
          <a:bodyPr>
            <a:normAutofit fontScale="90000"/>
          </a:bodyPr>
          <a:lstStyle/>
          <a:p>
            <a:r>
              <a:rPr lang="ru-RU" dirty="0"/>
              <a:t>Демонстрация результатов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C6BB7E-AAFF-4A4B-B606-F6B13714A259}"/>
              </a:ext>
            </a:extLst>
          </p:cNvPr>
          <p:cNvSpPr txBox="1"/>
          <p:nvPr/>
        </p:nvSpPr>
        <p:spPr>
          <a:xfrm>
            <a:off x="4783999" y="1572479"/>
            <a:ext cx="69755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i="1" dirty="0"/>
              <a:t>Или посмотрите видео по ссылке</a:t>
            </a:r>
            <a:r>
              <a:rPr lang="en-US" sz="2000" i="1" dirty="0"/>
              <a:t>: </a:t>
            </a:r>
            <a:r>
              <a:rPr lang="en-US" sz="2000" i="1" dirty="0">
                <a:hlinkClick r:id="rId3"/>
              </a:rPr>
              <a:t>https://youtu.be/P-iKSaxiZUA</a:t>
            </a:r>
            <a:endParaRPr lang="ru-RU" sz="2000" i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163034F-A692-48AF-B58D-267051AF8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435" y="2772947"/>
            <a:ext cx="3524250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AEDF77-8BE1-4709-AC39-E49B99CE4BDB}"/>
              </a:ext>
            </a:extLst>
          </p:cNvPr>
          <p:cNvSpPr txBox="1"/>
          <p:nvPr/>
        </p:nvSpPr>
        <p:spPr>
          <a:xfrm>
            <a:off x="432435" y="1409699"/>
            <a:ext cx="3524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Перейдите по </a:t>
            </a:r>
            <a:r>
              <a:rPr lang="en-US" sz="3600" dirty="0"/>
              <a:t>QR-</a:t>
            </a:r>
            <a:r>
              <a:rPr lang="ru-RU" sz="3600" dirty="0"/>
              <a:t>коду</a:t>
            </a:r>
            <a:r>
              <a:rPr lang="en-US" sz="3600" dirty="0"/>
              <a:t>:</a:t>
            </a:r>
            <a:endParaRPr lang="ru-RU" sz="36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AB59A72-74C2-4D0F-88E6-7A5FA8C577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3999" y="2730465"/>
            <a:ext cx="6328137" cy="356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0942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565EE-45DB-487E-A90B-1E35765D3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66" y="1248490"/>
            <a:ext cx="11515725" cy="824107"/>
          </a:xfrm>
        </p:spPr>
        <p:txBody>
          <a:bodyPr>
            <a:normAutofit/>
          </a:bodyPr>
          <a:lstStyle/>
          <a:p>
            <a:r>
              <a:rPr lang="ru-RU" dirty="0"/>
              <a:t>Перспективы развития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2D3ED012-7871-43B5-AB10-9D729B158E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734384"/>
            <a:ext cx="12192000" cy="1155700"/>
          </a:xfrm>
        </p:spPr>
        <p:txBody>
          <a:bodyPr/>
          <a:lstStyle/>
          <a:p>
            <a:r>
              <a:rPr lang="ru-RU" sz="8800" dirty="0"/>
              <a:t>Перспективы развития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4BF7B125-0A0A-4FCB-9BA8-1E643E9EB8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8136" y="2483872"/>
            <a:ext cx="11515455" cy="1342729"/>
          </a:xfrm>
        </p:spPr>
        <p:txBody>
          <a:bodyPr/>
          <a:lstStyle/>
          <a:p>
            <a:r>
              <a:rPr lang="ru-RU" dirty="0"/>
              <a:t>В любом продукте можно увеличивать количество функций, а можно двигаться в сторону увеличения производительности и скорости быстродействия приложения.</a:t>
            </a:r>
          </a:p>
          <a:p>
            <a:r>
              <a:rPr lang="ru-RU" dirty="0"/>
              <a:t>К примеру, можно реализовать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5CFB6473-1FDD-4A8D-9BB8-71B33DE38D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7867" y="4374128"/>
            <a:ext cx="11515725" cy="145190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Аналитику внутри приложения, которая рисовала бы красивые графики</a:t>
            </a:r>
            <a:r>
              <a:rPr lang="en-US" dirty="0"/>
              <a:t>;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Управление запасами, которое использовало бы аналитику для планирования закупок</a:t>
            </a:r>
            <a:r>
              <a:rPr lang="en-US" dirty="0"/>
              <a:t>;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Поддержку торгового оборудования «из коробки»: весов, термопринтеров и т.д.</a:t>
            </a:r>
          </a:p>
          <a:p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EA46AFF0-CE83-4ACB-AE0D-511A1F5E4B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24</a:t>
            </a:r>
          </a:p>
        </p:txBody>
      </p:sp>
    </p:spTree>
    <p:extLst>
      <p:ext uri="{BB962C8B-B14F-4D97-AF65-F5344CB8AC3E}">
        <p14:creationId xmlns:p14="http://schemas.microsoft.com/office/powerpoint/2010/main" val="3902411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56EE52-53B3-44CC-A350-05F50653F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Завершение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F509D9-9ED3-4B61-8073-3A17EEF4D47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7867" y="2924354"/>
            <a:ext cx="10515600" cy="11817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Спасибо за внимание!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071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EFC251-302C-40C9-9884-A07DA9C7D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67" y="1927837"/>
            <a:ext cx="5614088" cy="824107"/>
          </a:xfrm>
        </p:spPr>
        <p:txBody>
          <a:bodyPr/>
          <a:lstStyle/>
          <a:p>
            <a:r>
              <a:rPr lang="ru-RU" dirty="0"/>
              <a:t>Конкуренты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E372CB66-E436-47FF-A4F0-0A7699647E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Конкуренты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E35779B4-4962-4EB0-AE76-CF88854D3A0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8138" y="2748669"/>
            <a:ext cx="5614088" cy="2450348"/>
          </a:xfrm>
        </p:spPr>
        <p:txBody>
          <a:bodyPr/>
          <a:lstStyle/>
          <a:p>
            <a:r>
              <a:rPr lang="ru-RU" sz="2400" dirty="0"/>
              <a:t>На рынке уже существуют кассовые приложения. После проведённого анализа рынка, было выявлено множество недостатков текущих игроков.</a:t>
            </a:r>
          </a:p>
          <a:p>
            <a:r>
              <a:rPr lang="ru-RU" sz="2400" dirty="0"/>
              <a:t>Таблица представляет сравнение этой разработки с уже существующими конкурентными решениями.</a:t>
            </a:r>
          </a:p>
        </p:txBody>
      </p:sp>
      <p:graphicFrame>
        <p:nvGraphicFramePr>
          <p:cNvPr id="14" name="Таблица 14">
            <a:extLst>
              <a:ext uri="{FF2B5EF4-FFF2-40B4-BE49-F238E27FC236}">
                <a16:creationId xmlns:a16="http://schemas.microsoft.com/office/drawing/2014/main" id="{9E71A705-6A39-4577-A70C-03BFA87368B0}"/>
              </a:ext>
            </a:extLst>
          </p:cNvPr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280745522"/>
              </p:ext>
            </p:extLst>
          </p:nvPr>
        </p:nvGraphicFramePr>
        <p:xfrm>
          <a:off x="5686697" y="1226818"/>
          <a:ext cx="6444344" cy="481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1086">
                  <a:extLst>
                    <a:ext uri="{9D8B030D-6E8A-4147-A177-3AD203B41FA5}">
                      <a16:colId xmlns:a16="http://schemas.microsoft.com/office/drawing/2014/main" val="3656694948"/>
                    </a:ext>
                  </a:extLst>
                </a:gridCol>
                <a:gridCol w="1611086">
                  <a:extLst>
                    <a:ext uri="{9D8B030D-6E8A-4147-A177-3AD203B41FA5}">
                      <a16:colId xmlns:a16="http://schemas.microsoft.com/office/drawing/2014/main" val="3815984616"/>
                    </a:ext>
                  </a:extLst>
                </a:gridCol>
                <a:gridCol w="1611086">
                  <a:extLst>
                    <a:ext uri="{9D8B030D-6E8A-4147-A177-3AD203B41FA5}">
                      <a16:colId xmlns:a16="http://schemas.microsoft.com/office/drawing/2014/main" val="4254564754"/>
                    </a:ext>
                  </a:extLst>
                </a:gridCol>
                <a:gridCol w="1611086">
                  <a:extLst>
                    <a:ext uri="{9D8B030D-6E8A-4147-A177-3AD203B41FA5}">
                      <a16:colId xmlns:a16="http://schemas.microsoft.com/office/drawing/2014/main" val="17082603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 </a:t>
                      </a:r>
                      <a:r>
                        <a:rPr lang="ru-RU" sz="1600" dirty="0"/>
                        <a:t>Критерий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err="1"/>
                        <a:t>МойСклад</a:t>
                      </a:r>
                      <a:endParaRPr lang="ru-RU" sz="1600" dirty="0"/>
                    </a:p>
                    <a:p>
                      <a:pPr algn="ctr"/>
                      <a:r>
                        <a:rPr lang="ru-RU" sz="1600" dirty="0"/>
                        <a:t>Касса</a:t>
                      </a: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/>
                        <a:t>АТОЛ </a:t>
                      </a:r>
                      <a:r>
                        <a:rPr lang="en-US" sz="1600"/>
                        <a:t>Frontol 6</a:t>
                      </a:r>
                      <a:endParaRPr lang="ru-RU" sz="1600" dirty="0"/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/>
                        <a:t>Моё решение</a:t>
                      </a:r>
                      <a:endParaRPr lang="ru-RU" sz="1600" dirty="0"/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0912095"/>
                  </a:ext>
                </a:extLst>
              </a:tr>
              <a:tr h="143510"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tx1"/>
                          </a:solidFill>
                        </a:rPr>
                        <a:t>Возможность интеграции с разными складскими системами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dirty="0">
                          <a:solidFill>
                            <a:srgbClr val="C00000"/>
                          </a:solidFill>
                          <a:latin typeface="Noah ExtraBold" panose="00000900000000000000" pitchFamily="2" charset="-52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ah ExtraBold" panose="00000900000000000000" pitchFamily="2" charset="-52"/>
                        </a:rPr>
                        <a:t>+</a:t>
                      </a:r>
                      <a:endParaRPr lang="ru-RU" sz="36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ah ExtraBold" panose="00000900000000000000" pitchFamily="2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ah ExtraBold" panose="00000900000000000000" pitchFamily="2" charset="-52"/>
                        </a:rPr>
                        <a:t>+</a:t>
                      </a:r>
                      <a:endParaRPr lang="ru-RU" sz="36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ah ExtraBold" panose="00000900000000000000" pitchFamily="2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8577161"/>
                  </a:ext>
                </a:extLst>
              </a:tr>
              <a:tr h="125571">
                <a:tc>
                  <a:txBody>
                    <a:bodyPr/>
                    <a:lstStyle/>
                    <a:p>
                      <a:r>
                        <a:rPr lang="ru-RU" sz="1600">
                          <a:solidFill>
                            <a:schemeClr val="tx1"/>
                          </a:solidFill>
                        </a:rPr>
                        <a:t>Интерфейс</a:t>
                      </a:r>
                      <a:endParaRPr lang="ru-RU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ah ExtraBold" panose="00000900000000000000" pitchFamily="2" charset="-52"/>
                        </a:rPr>
                        <a:t>+</a:t>
                      </a:r>
                      <a:endParaRPr lang="ru-RU" sz="36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ah ExtraBold" panose="00000900000000000000" pitchFamily="2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>
                          <a:solidFill>
                            <a:srgbClr val="C00000"/>
                          </a:solidFill>
                          <a:latin typeface="Noah ExtraBold" panose="00000900000000000000" pitchFamily="2" charset="-52"/>
                        </a:rPr>
                        <a:t>-</a:t>
                      </a:r>
                      <a:endParaRPr lang="ru-RU" sz="3600" dirty="0">
                        <a:solidFill>
                          <a:srgbClr val="C00000"/>
                        </a:solidFill>
                        <a:latin typeface="Noah ExtraBold" panose="00000900000000000000" pitchFamily="2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ah ExtraBold" panose="00000900000000000000" pitchFamily="2" charset="-52"/>
                        </a:rPr>
                        <a:t>+</a:t>
                      </a:r>
                      <a:endParaRPr lang="ru-RU" sz="36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ah ExtraBold" panose="00000900000000000000" pitchFamily="2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0832672"/>
                  </a:ext>
                </a:extLst>
              </a:tr>
              <a:tr h="125571">
                <a:tc>
                  <a:txBody>
                    <a:bodyPr/>
                    <a:lstStyle/>
                    <a:p>
                      <a:r>
                        <a:rPr lang="ru-RU" sz="1600">
                          <a:solidFill>
                            <a:schemeClr val="tx1"/>
                          </a:solidFill>
                        </a:rPr>
                        <a:t>Поддержка дополнений</a:t>
                      </a:r>
                      <a:endParaRPr lang="ru-RU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>
                          <a:solidFill>
                            <a:srgbClr val="C00000"/>
                          </a:solidFill>
                          <a:latin typeface="Noah ExtraBold" panose="00000900000000000000" pitchFamily="2" charset="-52"/>
                        </a:rPr>
                        <a:t>-</a:t>
                      </a:r>
                      <a:endParaRPr lang="ru-RU" sz="3600" dirty="0">
                        <a:solidFill>
                          <a:srgbClr val="C00000"/>
                        </a:solidFill>
                        <a:latin typeface="Noah ExtraBold" panose="00000900000000000000" pitchFamily="2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ah ExtraBold" panose="00000900000000000000" pitchFamily="2" charset="-52"/>
                        </a:rPr>
                        <a:t>+</a:t>
                      </a:r>
                      <a:endParaRPr lang="ru-RU" sz="36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ah ExtraBold" panose="00000900000000000000" pitchFamily="2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ah ExtraBold" panose="00000900000000000000" pitchFamily="2" charset="-52"/>
                        </a:rPr>
                        <a:t>+</a:t>
                      </a:r>
                      <a:endParaRPr lang="ru-RU" sz="36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ah ExtraBold" panose="00000900000000000000" pitchFamily="2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628474"/>
                  </a:ext>
                </a:extLst>
              </a:tr>
              <a:tr h="125571">
                <a:tc>
                  <a:txBody>
                    <a:bodyPr/>
                    <a:lstStyle/>
                    <a:p>
                      <a:r>
                        <a:rPr lang="ru-RU" sz="1600" dirty="0">
                          <a:solidFill>
                            <a:schemeClr val="tx1"/>
                          </a:solidFill>
                        </a:rPr>
                        <a:t>Работа без Интернета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>
                          <a:solidFill>
                            <a:srgbClr val="C00000"/>
                          </a:solidFill>
                          <a:latin typeface="Noah ExtraBold" panose="00000900000000000000" pitchFamily="2" charset="-52"/>
                        </a:rPr>
                        <a:t>-</a:t>
                      </a:r>
                      <a:endParaRPr lang="ru-RU" sz="3600" dirty="0">
                        <a:solidFill>
                          <a:srgbClr val="C00000"/>
                        </a:solidFill>
                        <a:latin typeface="Noah ExtraBold" panose="00000900000000000000" pitchFamily="2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ah ExtraBold" panose="00000900000000000000" pitchFamily="2" charset="-52"/>
                        </a:rPr>
                        <a:t>+</a:t>
                      </a:r>
                      <a:endParaRPr lang="ru-RU" sz="36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ah ExtraBold" panose="00000900000000000000" pitchFamily="2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ah ExtraBold" panose="00000900000000000000" pitchFamily="2" charset="-52"/>
                        </a:rPr>
                        <a:t>+</a:t>
                      </a:r>
                      <a:endParaRPr lang="ru-RU" sz="36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ah ExtraBold" panose="00000900000000000000" pitchFamily="2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010167"/>
                  </a:ext>
                </a:extLst>
              </a:tr>
              <a:tr h="227224">
                <a:tc>
                  <a:txBody>
                    <a:bodyPr/>
                    <a:lstStyle/>
                    <a:p>
                      <a:r>
                        <a:rPr lang="ru-RU" sz="1600" dirty="0">
                          <a:solidFill>
                            <a:schemeClr val="tx1"/>
                          </a:solidFill>
                        </a:rPr>
                        <a:t>Стоимость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>
                          <a:solidFill>
                            <a:schemeClr val="tx1"/>
                          </a:solidFill>
                          <a:latin typeface="+mj-lt"/>
                        </a:rPr>
                        <a:t>Входит в подписку на складскую систему МойСклад</a:t>
                      </a:r>
                      <a:endParaRPr lang="ru-RU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>
                          <a:solidFill>
                            <a:schemeClr val="tx1"/>
                          </a:solidFill>
                          <a:latin typeface="+mj-lt"/>
                        </a:rPr>
                        <a:t>От 9900руб. </a:t>
                      </a:r>
                      <a:endParaRPr lang="ru-RU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tx1"/>
                          </a:solidFill>
                          <a:latin typeface="+mj-lt"/>
                        </a:rPr>
                        <a:t>Бесплатно</a:t>
                      </a:r>
                    </a:p>
                    <a:p>
                      <a:pPr algn="ctr"/>
                      <a:r>
                        <a:rPr lang="ru-RU" sz="1400" dirty="0">
                          <a:solidFill>
                            <a:schemeClr val="tx1"/>
                          </a:solidFill>
                          <a:latin typeface="+mj-lt"/>
                        </a:rPr>
                        <a:t>(т.к. имеет открытый исходный код)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7655491"/>
                  </a:ext>
                </a:extLst>
              </a:tr>
            </a:tbl>
          </a:graphicData>
        </a:graphic>
      </p:graphicFrame>
      <p:sp>
        <p:nvSpPr>
          <p:cNvPr id="13" name="Текст 12">
            <a:extLst>
              <a:ext uri="{FF2B5EF4-FFF2-40B4-BE49-F238E27FC236}">
                <a16:creationId xmlns:a16="http://schemas.microsoft.com/office/drawing/2014/main" id="{C18D5CCE-3E25-469E-B99F-124A9E1E26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3</a:t>
            </a:r>
          </a:p>
        </p:txBody>
      </p:sp>
    </p:spTree>
    <p:extLst>
      <p:ext uri="{BB962C8B-B14F-4D97-AF65-F5344CB8AC3E}">
        <p14:creationId xmlns:p14="http://schemas.microsoft.com/office/powerpoint/2010/main" val="2394327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723AF4-E4D9-4879-BCEB-3583118B6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13A9AA-19E7-427D-BA1E-8CFBBAA099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969515"/>
            <a:ext cx="10998679" cy="11557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Решение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6B7CA44-A32A-4250-8E45-1A8CFD6B56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8137" y="2752725"/>
            <a:ext cx="11515455" cy="2986224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/>
              <a:t>При разработке учитывались основные недостатки конкурентных приложений, которые были продемонстрированы в прошлом слайде. </a:t>
            </a:r>
          </a:p>
          <a:p>
            <a:pPr marL="0" indent="0">
              <a:buNone/>
            </a:pPr>
            <a:r>
              <a:rPr lang="ru-RU" sz="2400" dirty="0"/>
              <a:t>Самое главное, чем отличается это решение от конкурентных, это абсолютной модульностью, открытостью кода и предоставленными инструментами для сторонних разработчиков.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12E55E01-1AF4-431B-97AA-B3522A8A6E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4</a:t>
            </a:r>
          </a:p>
        </p:txBody>
      </p:sp>
    </p:spTree>
    <p:extLst>
      <p:ext uri="{BB962C8B-B14F-4D97-AF65-F5344CB8AC3E}">
        <p14:creationId xmlns:p14="http://schemas.microsoft.com/office/powerpoint/2010/main" val="170133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EF23BB-198F-4148-A6B9-2F90A44ED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34DD36-6F0E-42F0-81B7-552894FFAA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Архитектура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32DC873-B86E-44F5-BB34-C32013DC1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sz="2400" dirty="0"/>
              <a:t>При проектировании архитектуры приложения были попытки разместить как можно меньше кода в одном файле. Именно для этого, у решения очень большая и сложная модульность.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095953B-A7E7-4C62-9C90-1069314E17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anchor="b">
            <a:normAutofit/>
          </a:bodyPr>
          <a:lstStyle/>
          <a:p>
            <a:r>
              <a:rPr lang="ru-RU" dirty="0"/>
              <a:t>Данная модульность была реализована благодаря двум системам</a:t>
            </a:r>
            <a:r>
              <a:rPr lang="en-US" dirty="0"/>
              <a:t>: </a:t>
            </a:r>
            <a:r>
              <a:rPr lang="ru-RU" dirty="0"/>
              <a:t>системы модулей и системы плагинов</a:t>
            </a:r>
          </a:p>
          <a:p>
            <a:endParaRPr lang="ru-RU" dirty="0"/>
          </a:p>
          <a:p>
            <a:r>
              <a:rPr lang="ru-RU" dirty="0"/>
              <a:t>Рассмотрим подробнее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95112E91-394C-4EBF-8AC5-8310763684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5</a:t>
            </a:r>
          </a:p>
        </p:txBody>
      </p:sp>
    </p:spTree>
    <p:extLst>
      <p:ext uri="{BB962C8B-B14F-4D97-AF65-F5344CB8AC3E}">
        <p14:creationId xmlns:p14="http://schemas.microsoft.com/office/powerpoint/2010/main" val="2179122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09970F-744E-4085-8ABA-20A3FE710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Система модулей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9636CF8-7A35-4835-B1D3-B55B46765A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sz="2400" dirty="0"/>
              <a:t>В качестве основных строительных блоков</a:t>
            </a:r>
            <a:r>
              <a:rPr lang="en-US" sz="2400" dirty="0"/>
              <a:t> </a:t>
            </a:r>
            <a:r>
              <a:rPr lang="ru-RU" sz="2400" dirty="0"/>
              <a:t>приложения используется система модулей. Каждая крупная часть = модуль. </a:t>
            </a:r>
          </a:p>
          <a:p>
            <a:r>
              <a:rPr lang="ru-RU" sz="2400" dirty="0"/>
              <a:t>К примеру, в приложении существует модуль товаров, чека, и системы плагинов.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4E317D13-6296-4820-BA32-53D5A73637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6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2063494B-3B21-4BD3-BFCB-D48D73124A49}"/>
              </a:ext>
            </a:extLst>
          </p:cNvPr>
          <p:cNvSpPr txBox="1">
            <a:spLocks/>
          </p:cNvSpPr>
          <p:nvPr/>
        </p:nvSpPr>
        <p:spPr>
          <a:xfrm>
            <a:off x="0" y="5734384"/>
            <a:ext cx="10998679" cy="11557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600" kern="1200">
                <a:solidFill>
                  <a:srgbClr val="2A2F47"/>
                </a:solidFill>
                <a:latin typeface="Noah ExtraBold" panose="00000900000000000000" pitchFamily="2" charset="-52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Архитектура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844469F9-B885-4837-B182-531E05BB2A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5792" y="1211802"/>
            <a:ext cx="4134427" cy="453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83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09970F-744E-4085-8ABA-20A3FE710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Система модулей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9636CF8-7A35-4835-B1D3-B55B46765A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sz="2400" dirty="0"/>
              <a:t>Каждый модуль, в большинстве случаев, содержит в себе два основных файла</a:t>
            </a:r>
            <a:r>
              <a:rPr lang="en-US" sz="2400" dirty="0"/>
              <a:t>: uiLogic.py (</a:t>
            </a:r>
            <a:r>
              <a:rPr lang="ru-RU" sz="2400" dirty="0" err="1"/>
              <a:t>фронтэнд</a:t>
            </a:r>
            <a:r>
              <a:rPr lang="en-US" sz="2400" dirty="0"/>
              <a:t>)</a:t>
            </a:r>
            <a:r>
              <a:rPr lang="ru-RU" sz="2400" dirty="0"/>
              <a:t> и </a:t>
            </a:r>
            <a:r>
              <a:rPr lang="en-US" sz="2400" dirty="0"/>
              <a:t>{name}System (</a:t>
            </a:r>
            <a:r>
              <a:rPr lang="ru-RU" sz="2400" dirty="0" err="1"/>
              <a:t>бекэнд</a:t>
            </a:r>
            <a:r>
              <a:rPr lang="en-US" sz="2400" dirty="0"/>
              <a:t>). </a:t>
            </a:r>
            <a:r>
              <a:rPr lang="ru-RU" sz="2400" dirty="0"/>
              <a:t>Это позволяет отделить интерфейс от логики приложения, ускорить разработку и упростить изменения в обоих частях.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4E317D13-6296-4820-BA32-53D5A73637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7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2063494B-3B21-4BD3-BFCB-D48D73124A49}"/>
              </a:ext>
            </a:extLst>
          </p:cNvPr>
          <p:cNvSpPr txBox="1">
            <a:spLocks/>
          </p:cNvSpPr>
          <p:nvPr/>
        </p:nvSpPr>
        <p:spPr>
          <a:xfrm>
            <a:off x="0" y="5734384"/>
            <a:ext cx="10998679" cy="11557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600" kern="1200">
                <a:solidFill>
                  <a:srgbClr val="2A2F47"/>
                </a:solidFill>
                <a:latin typeface="Noah ExtraBold" panose="00000900000000000000" pitchFamily="2" charset="-52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Архитектура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844469F9-B885-4837-B182-531E05BB2A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5792" y="1211802"/>
            <a:ext cx="4134427" cy="453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987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09970F-744E-4085-8ABA-20A3FE710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138" y="1824666"/>
            <a:ext cx="5614088" cy="824107"/>
          </a:xfrm>
        </p:spPr>
        <p:txBody>
          <a:bodyPr>
            <a:normAutofit fontScale="90000"/>
          </a:bodyPr>
          <a:lstStyle/>
          <a:p>
            <a:r>
              <a:rPr lang="ru-RU" dirty="0"/>
              <a:t>Система плагинов (дополнений)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9636CF8-7A35-4835-B1D3-B55B46765A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sz="2400" dirty="0"/>
              <a:t>Система плагинов - это отдельный модуль, который предоставляет разработчику интерфейс для разработки расширений приложения. </a:t>
            </a:r>
          </a:p>
          <a:p>
            <a:r>
              <a:rPr lang="ru-RU" sz="2400" dirty="0"/>
              <a:t>С помощью плагинов можно</a:t>
            </a:r>
            <a:r>
              <a:rPr lang="en-US" sz="2400" dirty="0"/>
              <a:t> </a:t>
            </a:r>
            <a:r>
              <a:rPr lang="ru-RU" sz="2400" dirty="0"/>
              <a:t>добавить новую функцию, интегрировать какое либо оборудование, сделать вообще всё что угодно!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4E317D13-6296-4820-BA32-53D5A73637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Слайд 8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2063494B-3B21-4BD3-BFCB-D48D73124A49}"/>
              </a:ext>
            </a:extLst>
          </p:cNvPr>
          <p:cNvSpPr txBox="1">
            <a:spLocks/>
          </p:cNvSpPr>
          <p:nvPr/>
        </p:nvSpPr>
        <p:spPr>
          <a:xfrm>
            <a:off x="0" y="5734384"/>
            <a:ext cx="10998679" cy="11557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600" kern="1200">
                <a:solidFill>
                  <a:srgbClr val="2A2F47"/>
                </a:solidFill>
                <a:latin typeface="Noah ExtraBold" panose="00000900000000000000" pitchFamily="2" charset="-52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Архитектура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66D266-CDCE-457E-8CF4-73658E1FE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5825" y="1321698"/>
            <a:ext cx="2384630" cy="42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515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EFC251-302C-40C9-9884-A07DA9C7D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8956" y="16050"/>
            <a:ext cx="5614088" cy="824107"/>
          </a:xfrm>
        </p:spPr>
        <p:txBody>
          <a:bodyPr/>
          <a:lstStyle/>
          <a:p>
            <a:pPr algn="ctr"/>
            <a:r>
              <a:rPr lang="ru-RU" dirty="0"/>
              <a:t>Разница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C18D5CCE-3E25-469E-B99F-124A9E1E26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0510" y="229410"/>
            <a:ext cx="2139890" cy="413379"/>
          </a:xfrm>
        </p:spPr>
        <p:txBody>
          <a:bodyPr/>
          <a:lstStyle/>
          <a:p>
            <a:r>
              <a:rPr lang="ru-RU" dirty="0"/>
              <a:t>Слайд 9</a:t>
            </a:r>
          </a:p>
        </p:txBody>
      </p:sp>
      <p:graphicFrame>
        <p:nvGraphicFramePr>
          <p:cNvPr id="12" name="Таблица 14">
            <a:extLst>
              <a:ext uri="{FF2B5EF4-FFF2-40B4-BE49-F238E27FC236}">
                <a16:creationId xmlns:a16="http://schemas.microsoft.com/office/drawing/2014/main" id="{49E76FFD-11A4-E94C-8DA7-20512D7DA0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405911"/>
              </p:ext>
            </p:extLst>
          </p:nvPr>
        </p:nvGraphicFramePr>
        <p:xfrm>
          <a:off x="223520" y="918544"/>
          <a:ext cx="11736880" cy="504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68440">
                  <a:extLst>
                    <a:ext uri="{9D8B030D-6E8A-4147-A177-3AD203B41FA5}">
                      <a16:colId xmlns:a16="http://schemas.microsoft.com/office/drawing/2014/main" val="4254564754"/>
                    </a:ext>
                  </a:extLst>
                </a:gridCol>
                <a:gridCol w="5868440">
                  <a:extLst>
                    <a:ext uri="{9D8B030D-6E8A-4147-A177-3AD203B41FA5}">
                      <a16:colId xmlns:a16="http://schemas.microsoft.com/office/drawing/2014/main" val="1708260372"/>
                    </a:ext>
                  </a:extLst>
                </a:gridCol>
              </a:tblGrid>
              <a:tr h="646096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Плагин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Модуль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0912095"/>
                  </a:ext>
                </a:extLst>
              </a:tr>
              <a:tr h="4401416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solidFill>
                            <a:schemeClr val="tx1"/>
                          </a:solidFill>
                          <a:latin typeface="+mn-lt"/>
                        </a:rPr>
                        <a:t>Пример:</a:t>
                      </a:r>
                    </a:p>
                    <a:p>
                      <a:pPr algn="ctr"/>
                      <a:r>
                        <a:rPr lang="ru-RU" sz="2000" dirty="0">
                          <a:solidFill>
                            <a:schemeClr val="tx1"/>
                          </a:solidFill>
                          <a:latin typeface="+mn-lt"/>
                        </a:rPr>
                        <a:t>Магазину «Ромашка» необходим телеграмм-бот, который бы присылал сообщению администратору, если остаток товара меньше 3-х единиц. Изначально в приложении такого нет. Магазин «Ромашка» попросил программисту Толю реализовать такую функцию. Для этого программист Толя написал плагин, который на каждом изменении количества товара проверяет что остаток не меньше 3-х, а если меньше – присылает сообщение администратору в телеграмм. Толя написал это, используя уже реализованные функции интерфейса разработчика плагинов.</a:t>
                      </a:r>
                      <a:endParaRPr lang="ru-RU" sz="14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solidFill>
                            <a:schemeClr val="tx1"/>
                          </a:solidFill>
                          <a:latin typeface="+mn-lt"/>
                        </a:rPr>
                        <a:t>Пример:</a:t>
                      </a:r>
                    </a:p>
                    <a:p>
                      <a:pPr algn="ctr"/>
                      <a:r>
                        <a:rPr lang="ru-RU" sz="2000" dirty="0">
                          <a:solidFill>
                            <a:schemeClr val="tx1"/>
                          </a:solidFill>
                          <a:latin typeface="+mn-lt"/>
                        </a:rPr>
                        <a:t>Магазину «Очень большая ромашка» необходимо интегрировать свою складскую систему, написанную командой других разработчиков, в кассовое приложение. Для этого магазин нанял ещё одну команду разработчиков. Программисты написали модуль для интеграции со складской системой, который переопределяют существующие функции. К сожалению, сделать это немного сложнее, чем написать плагин, ведь у каждой складской системы свой программный интерфейс.</a:t>
                      </a:r>
                      <a:endParaRPr lang="ru-RU" sz="14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8577161"/>
                  </a:ext>
                </a:extLst>
              </a:tr>
            </a:tbl>
          </a:graphicData>
        </a:graphic>
      </p:graphicFrame>
      <p:sp>
        <p:nvSpPr>
          <p:cNvPr id="16" name="Объект 2">
            <a:extLst>
              <a:ext uri="{FF2B5EF4-FFF2-40B4-BE49-F238E27FC236}">
                <a16:creationId xmlns:a16="http://schemas.microsoft.com/office/drawing/2014/main" id="{CEB5C89B-EC0F-1A45-AC46-2C5BF7242BC1}"/>
              </a:ext>
            </a:extLst>
          </p:cNvPr>
          <p:cNvSpPr txBox="1"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600" kern="1200">
                <a:solidFill>
                  <a:srgbClr val="2A2F47"/>
                </a:solidFill>
                <a:latin typeface="Noah ExtraBold" panose="00000900000000000000" pitchFamily="2" charset="-52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Архитектура</a:t>
            </a:r>
          </a:p>
        </p:txBody>
      </p:sp>
    </p:spTree>
    <p:extLst>
      <p:ext uri="{BB962C8B-B14F-4D97-AF65-F5344CB8AC3E}">
        <p14:creationId xmlns:p14="http://schemas.microsoft.com/office/powerpoint/2010/main" val="184090920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2">
      <a:dk1>
        <a:srgbClr val="191D3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Другая 3">
      <a:majorFont>
        <a:latin typeface="Noah Bold"/>
        <a:ea typeface=""/>
        <a:cs typeface=""/>
      </a:majorFont>
      <a:minorFont>
        <a:latin typeface="Noah Medium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Презентация1" id="{46553FA8-03A1-46C6-9EA8-888F0A34AB2C}" vid="{46204FED-519C-493B-BB88-1BAA1BDBB87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test</Template>
  <TotalTime>999</TotalTime>
  <Words>2320</Words>
  <Application>Microsoft Macintosh PowerPoint</Application>
  <PresentationFormat>Широкоэкранный</PresentationFormat>
  <Paragraphs>223</Paragraphs>
  <Slides>25</Slides>
  <Notes>23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2" baseType="lpstr">
      <vt:lpstr>Arial</vt:lpstr>
      <vt:lpstr>Noah Bold</vt:lpstr>
      <vt:lpstr>Noah ExtraBold</vt:lpstr>
      <vt:lpstr>Noah Medium</vt:lpstr>
      <vt:lpstr>Calibri</vt:lpstr>
      <vt:lpstr>Noah regular</vt:lpstr>
      <vt:lpstr>Тема Office</vt:lpstr>
      <vt:lpstr>“Касса на Qt” или как разработать живое бизнес-приложение</vt:lpstr>
      <vt:lpstr>Проблема</vt:lpstr>
      <vt:lpstr>Конкуренты</vt:lpstr>
      <vt:lpstr>Решение</vt:lpstr>
      <vt:lpstr>Архитектура</vt:lpstr>
      <vt:lpstr>Система модулей</vt:lpstr>
      <vt:lpstr>Система модулей</vt:lpstr>
      <vt:lpstr>Система плагинов (дополнений)</vt:lpstr>
      <vt:lpstr>Разница</vt:lpstr>
      <vt:lpstr>Система плагинов (дополнений)</vt:lpstr>
      <vt:lpstr>Примеры плагинов</vt:lpstr>
      <vt:lpstr>Примеры плагинов</vt:lpstr>
      <vt:lpstr>Этапы разработки</vt:lpstr>
      <vt:lpstr>Выделение главных задач</vt:lpstr>
      <vt:lpstr>Разделение главных задач</vt:lpstr>
      <vt:lpstr>Побочные задачи</vt:lpstr>
      <vt:lpstr>Последовательность реализации</vt:lpstr>
      <vt:lpstr>Экран продажи</vt:lpstr>
      <vt:lpstr>Следующий этап: логика</vt:lpstr>
      <vt:lpstr>Экран редактирования товаров</vt:lpstr>
      <vt:lpstr>Экран управления чеками</vt:lpstr>
      <vt:lpstr>Реальное использование: магазин «Хозтовары»</vt:lpstr>
      <vt:lpstr>Демонстрация результатов</vt:lpstr>
      <vt:lpstr>Перспективы развития</vt:lpstr>
      <vt:lpstr>Завершение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“Касса на Qt” или как разработать живое бизнес-приложение</dc:title>
  <dc:creator>Анатолий Раев</dc:creator>
  <cp:lastModifiedBy>Microsoft Office User</cp:lastModifiedBy>
  <cp:revision>46</cp:revision>
  <dcterms:created xsi:type="dcterms:W3CDTF">2021-11-08T19:51:44Z</dcterms:created>
  <dcterms:modified xsi:type="dcterms:W3CDTF">2022-05-11T15:24:21Z</dcterms:modified>
</cp:coreProperties>
</file>

<file path=docProps/thumbnail.jpeg>
</file>